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376" r:id="rId2"/>
    <p:sldId id="410" r:id="rId3"/>
    <p:sldId id="405" r:id="rId4"/>
    <p:sldId id="411" r:id="rId5"/>
    <p:sldId id="412" r:id="rId6"/>
    <p:sldId id="413" r:id="rId7"/>
    <p:sldId id="414" r:id="rId8"/>
    <p:sldId id="415" r:id="rId9"/>
    <p:sldId id="416" r:id="rId10"/>
    <p:sldId id="417" r:id="rId11"/>
    <p:sldId id="418" r:id="rId12"/>
    <p:sldId id="507" r:id="rId13"/>
    <p:sldId id="502" r:id="rId14"/>
    <p:sldId id="503" r:id="rId15"/>
    <p:sldId id="505" r:id="rId16"/>
    <p:sldId id="504" r:id="rId17"/>
    <p:sldId id="506" r:id="rId18"/>
    <p:sldId id="508" r:id="rId19"/>
    <p:sldId id="419" r:id="rId20"/>
    <p:sldId id="422" r:id="rId21"/>
    <p:sldId id="428" r:id="rId22"/>
    <p:sldId id="427" r:id="rId23"/>
    <p:sldId id="435" r:id="rId24"/>
    <p:sldId id="524" r:id="rId25"/>
    <p:sldId id="440" r:id="rId26"/>
    <p:sldId id="442" r:id="rId27"/>
    <p:sldId id="493" r:id="rId28"/>
    <p:sldId id="449" r:id="rId29"/>
    <p:sldId id="523" r:id="rId30"/>
    <p:sldId id="448" r:id="rId31"/>
    <p:sldId id="459" r:id="rId32"/>
    <p:sldId id="461" r:id="rId33"/>
    <p:sldId id="462" r:id="rId34"/>
    <p:sldId id="463" r:id="rId35"/>
    <p:sldId id="464" r:id="rId36"/>
    <p:sldId id="509" r:id="rId37"/>
    <p:sldId id="467" r:id="rId38"/>
    <p:sldId id="468" r:id="rId39"/>
    <p:sldId id="510" r:id="rId40"/>
    <p:sldId id="497" r:id="rId41"/>
    <p:sldId id="494" r:id="rId42"/>
    <p:sldId id="498" r:id="rId43"/>
    <p:sldId id="474" r:id="rId44"/>
    <p:sldId id="501" r:id="rId45"/>
    <p:sldId id="500" r:id="rId46"/>
    <p:sldId id="485" r:id="rId47"/>
    <p:sldId id="517" r:id="rId48"/>
    <p:sldId id="521" r:id="rId49"/>
    <p:sldId id="408" r:id="rId50"/>
    <p:sldId id="516" r:id="rId51"/>
    <p:sldId id="514" r:id="rId52"/>
    <p:sldId id="522" r:id="rId53"/>
    <p:sldId id="437" r:id="rId54"/>
    <p:sldId id="475" r:id="rId55"/>
    <p:sldId id="478" r:id="rId56"/>
    <p:sldId id="454" r:id="rId57"/>
    <p:sldId id="470"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EA0303"/>
    <a:srgbClr val="FA0007"/>
    <a:srgbClr val="049547"/>
    <a:srgbClr val="38AB6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6028" autoAdjust="0"/>
    <p:restoredTop sz="59975" autoAdjust="0"/>
  </p:normalViewPr>
  <p:slideViewPr>
    <p:cSldViewPr snapToGrid="0" snapToObjects="1">
      <p:cViewPr>
        <p:scale>
          <a:sx n="66" d="100"/>
          <a:sy n="66" d="100"/>
        </p:scale>
        <p:origin x="1404" y="12"/>
      </p:cViewPr>
      <p:guideLst>
        <p:guide orient="horz" pos="2160"/>
        <p:guide pos="2880"/>
      </p:guideLst>
    </p:cSldViewPr>
  </p:slideViewPr>
  <p:outlineViewPr>
    <p:cViewPr>
      <p:scale>
        <a:sx n="33" d="100"/>
        <a:sy n="33" d="100"/>
      </p:scale>
      <p:origin x="16" y="13208"/>
    </p:cViewPr>
  </p:outlineViewPr>
  <p:notesTextViewPr>
    <p:cViewPr>
      <p:scale>
        <a:sx n="100" d="100"/>
        <a:sy n="100" d="100"/>
      </p:scale>
      <p:origin x="0" y="0"/>
    </p:cViewPr>
  </p:notesTextViewPr>
  <p:sorterViewPr>
    <p:cViewPr varScale="1">
      <p:scale>
        <a:sx n="100" d="100"/>
        <a:sy n="100" d="100"/>
      </p:scale>
      <p:origin x="0" y="-37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tx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tx2"/>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tx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tx2"/>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74D5DD1C-3D21-405B-AFE9-E5B84EA3C077}" srcId="{ED38884B-001F-4C95-8DE4-37E087582E99}" destId="{F0CA42C7-125F-4A45-AB53-0D7B0C1FB528}" srcOrd="6" destOrd="0" parTransId="{09B897A2-E6E3-4F4E-B492-B40E4545CDDF}" sibTransId="{E29C0177-81FD-4F91-A164-5D5FDA5AA3FA}"/>
    <dgm:cxn modelId="{7DF0B6FE-9815-D741-BB20-3A4F0AB16707}" type="presOf" srcId="{ED38884B-001F-4C95-8DE4-37E087582E99}" destId="{6D706B17-3DB5-417E-8187-184A36CDD606}" srcOrd="0" destOrd="0" presId="urn:microsoft.com/office/officeart/2005/8/layout/process2"/>
    <dgm:cxn modelId="{BA64DA85-3085-C343-ACB0-DDEBD77A897A}" type="presOf" srcId="{1E3674AE-DA8A-40DE-84AB-EC9298C6EAD6}" destId="{55558946-E439-4D9B-BD01-D28DCCE2A5D0}" srcOrd="0" destOrd="0" presId="urn:microsoft.com/office/officeart/2005/8/layout/process2"/>
    <dgm:cxn modelId="{248FF368-D2F4-D343-BD40-87513912CBAB}" type="presOf" srcId="{8B7DD4B4-2D09-428C-9443-D653FA4CAB7F}" destId="{9389665C-65BA-4D9B-BB99-504A50B50276}" srcOrd="0" destOrd="0" presId="urn:microsoft.com/office/officeart/2005/8/layout/process2"/>
    <dgm:cxn modelId="{B1B14DB0-289A-9749-BB36-CBF849CDB424}" type="presOf" srcId="{1E3674AE-DA8A-40DE-84AB-EC9298C6EAD6}" destId="{AA5EE196-E533-4BC3-8526-CDA826735439}" srcOrd="1"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3CAE8C4D-40CF-A343-B00C-33D7ACF69D14}" type="presOf" srcId="{EDB041AA-5A3F-4229-A64E-5EF31B35402C}" destId="{4DBA97E3-559C-44E7-B919-F6ABF5FEEA53}"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BD5FFB3A-BE74-6442-8DAB-7DD62532EEC3}" type="presOf" srcId="{F0CA42C7-125F-4A45-AB53-0D7B0C1FB528}" destId="{5C7DC5C2-5F81-4A39-9006-A7CB049A832E}" srcOrd="0" destOrd="0" presId="urn:microsoft.com/office/officeart/2005/8/layout/process2"/>
    <dgm:cxn modelId="{FE2FCB3C-61AB-6A4F-A46D-26256D86DBE6}" type="presOf" srcId="{58184CDC-2610-4F94-8BD2-572AF7DAB764}" destId="{DBD01C1B-A207-4665-8500-AC032F874EC2}" srcOrd="0" destOrd="0" presId="urn:microsoft.com/office/officeart/2005/8/layout/process2"/>
    <dgm:cxn modelId="{46B14611-E970-6B4D-BB7A-6DEC5A8E6F14}" type="presOf" srcId="{E12FB092-04E0-47E9-B65A-80B27DB39236}" destId="{181C85FC-D2C4-42A1-BB2C-DDC47B6A593C}" srcOrd="0" destOrd="0" presId="urn:microsoft.com/office/officeart/2005/8/layout/process2"/>
    <dgm:cxn modelId="{C31FB00D-8A7B-6F4D-9DFF-AF707C0F8D99}" type="presOf" srcId="{EDB041AA-5A3F-4229-A64E-5EF31B35402C}" destId="{D2ACE4D5-D28F-4A7E-A992-1802586A35CD}" srcOrd="1" destOrd="0" presId="urn:microsoft.com/office/officeart/2005/8/layout/process2"/>
    <dgm:cxn modelId="{E3461C03-8D34-2B4A-BBE7-4C76AB84626B}" type="presOf" srcId="{4ED5DEC9-C886-40E6-9514-AA8CA566B08D}" destId="{616519FC-990A-44C9-ACE9-D821A4563A1D}" srcOrd="0" destOrd="0" presId="urn:microsoft.com/office/officeart/2005/8/layout/process2"/>
    <dgm:cxn modelId="{40AA61E9-9517-9043-8E49-0D18D0FF513D}" type="presOf" srcId="{32120FC8-3E2A-4782-B959-CB9705CDA0F6}" destId="{182A8F57-A4AC-49AA-BA96-1559B53EC01A}" srcOrd="0" destOrd="0" presId="urn:microsoft.com/office/officeart/2005/8/layout/process2"/>
    <dgm:cxn modelId="{A19649B1-A680-AC4E-8C56-D8916C10793F}" type="presOf" srcId="{16CE3426-E4EB-461C-BFC7-B5991576ADA9}" destId="{57AB1905-A6B1-4FA8-A854-0906002A4DCE}" srcOrd="1"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AFBA83B0-1B04-D644-86CB-A56AD8A972C1}" type="presOf" srcId="{6B1CF5F9-4C5E-4147-A8C8-D5DC5DDCDB68}" destId="{AF1B553F-D549-4E1E-92FC-3F7A5671989A}" srcOrd="0" destOrd="0" presId="urn:microsoft.com/office/officeart/2005/8/layout/process2"/>
    <dgm:cxn modelId="{E3536218-675F-4BA7-A1A5-A4501BFA79C4}" srcId="{ED38884B-001F-4C95-8DE4-37E087582E99}" destId="{F76BE744-9070-4685-AA20-1267B86A1D3F}" srcOrd="2" destOrd="0" parTransId="{6888233C-4053-44E4-A1F9-CA800212B5FE}" sibTransId="{E12FB092-04E0-47E9-B65A-80B27DB39236}"/>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191977E7-D0A4-BC43-A428-115496A4DA06}" type="presOf" srcId="{F76BE744-9070-4685-AA20-1267B86A1D3F}" destId="{0F2F7FE5-89AE-40FF-91AD-16F953BAC9E0}" srcOrd="0" destOrd="0" presId="urn:microsoft.com/office/officeart/2005/8/layout/process2"/>
    <dgm:cxn modelId="{5593DE7A-C719-C342-BB53-11DF25B6815A}" type="presOf" srcId="{32120FC8-3E2A-4782-B959-CB9705CDA0F6}" destId="{491CD543-8636-486E-BE03-1D082DF7C818}" srcOrd="1" destOrd="0" presId="urn:microsoft.com/office/officeart/2005/8/layout/process2"/>
    <dgm:cxn modelId="{1E61D05C-E205-6E40-A180-449258E6F5E7}" type="presOf" srcId="{7E5AC482-068B-4E46-A260-D79A9A9194EB}" destId="{FE223C93-EA79-4E6E-8FFB-07A33133C84D}" srcOrd="0" destOrd="0" presId="urn:microsoft.com/office/officeart/2005/8/layout/process2"/>
    <dgm:cxn modelId="{C20279D9-D232-D241-9B42-79E529D3B348}" type="presOf" srcId="{16CE3426-E4EB-461C-BFC7-B5991576ADA9}" destId="{32899468-02CB-434A-BC1F-9B7213193E97}" srcOrd="0" destOrd="0" presId="urn:microsoft.com/office/officeart/2005/8/layout/process2"/>
    <dgm:cxn modelId="{9F10B1E1-3582-E04F-BFCF-4AD0AB7024D8}" type="presOf" srcId="{18643266-68D5-44CC-9F82-86F76BF7017F}" destId="{3333C0B9-5A71-49F4-B795-3AD2F7554B7A}" srcOrd="0" destOrd="0" presId="urn:microsoft.com/office/officeart/2005/8/layout/process2"/>
    <dgm:cxn modelId="{4C36B1A8-998D-3441-8261-A247B54A069A}" type="presOf" srcId="{E12FB092-04E0-47E9-B65A-80B27DB39236}" destId="{1CDA3E5D-7B83-4DFE-9037-BC6B2CA3E36A}" srcOrd="1" destOrd="0" presId="urn:microsoft.com/office/officeart/2005/8/layout/process2"/>
    <dgm:cxn modelId="{21CBBC6D-75D8-0A43-9183-B07178E3EE0E}" type="presOf" srcId="{6B1CF5F9-4C5E-4147-A8C8-D5DC5DDCDB68}" destId="{13AD65FE-C366-4D9D-882F-06D94472A1FF}" srcOrd="1" destOrd="0" presId="urn:microsoft.com/office/officeart/2005/8/layout/process2"/>
    <dgm:cxn modelId="{7BB90044-EF30-3248-B6E2-E962D6571C4C}" type="presParOf" srcId="{6D706B17-3DB5-417E-8187-184A36CDD606}" destId="{9389665C-65BA-4D9B-BB99-504A50B50276}" srcOrd="0" destOrd="0" presId="urn:microsoft.com/office/officeart/2005/8/layout/process2"/>
    <dgm:cxn modelId="{06079D66-1923-8841-A73A-2A223C3F6EBD}" type="presParOf" srcId="{6D706B17-3DB5-417E-8187-184A36CDD606}" destId="{182A8F57-A4AC-49AA-BA96-1559B53EC01A}" srcOrd="1" destOrd="0" presId="urn:microsoft.com/office/officeart/2005/8/layout/process2"/>
    <dgm:cxn modelId="{0BE3D10C-A18B-C84F-AECE-5C4A2AEB1955}" type="presParOf" srcId="{182A8F57-A4AC-49AA-BA96-1559B53EC01A}" destId="{491CD543-8636-486E-BE03-1D082DF7C818}" srcOrd="0" destOrd="0" presId="urn:microsoft.com/office/officeart/2005/8/layout/process2"/>
    <dgm:cxn modelId="{E9E0C10C-4477-D942-B602-F0F9227740F5}" type="presParOf" srcId="{6D706B17-3DB5-417E-8187-184A36CDD606}" destId="{DBD01C1B-A207-4665-8500-AC032F874EC2}" srcOrd="2" destOrd="0" presId="urn:microsoft.com/office/officeart/2005/8/layout/process2"/>
    <dgm:cxn modelId="{93F21FC7-DEC2-AC41-AECC-E02916EE6F93}" type="presParOf" srcId="{6D706B17-3DB5-417E-8187-184A36CDD606}" destId="{4DBA97E3-559C-44E7-B919-F6ABF5FEEA53}" srcOrd="3" destOrd="0" presId="urn:microsoft.com/office/officeart/2005/8/layout/process2"/>
    <dgm:cxn modelId="{DDEDF515-6918-8A4E-A3ED-244A5B74FD2E}" type="presParOf" srcId="{4DBA97E3-559C-44E7-B919-F6ABF5FEEA53}" destId="{D2ACE4D5-D28F-4A7E-A992-1802586A35CD}" srcOrd="0" destOrd="0" presId="urn:microsoft.com/office/officeart/2005/8/layout/process2"/>
    <dgm:cxn modelId="{B38452AF-837F-3E4A-BD5C-2EC374C7A218}" type="presParOf" srcId="{6D706B17-3DB5-417E-8187-184A36CDD606}" destId="{0F2F7FE5-89AE-40FF-91AD-16F953BAC9E0}" srcOrd="4" destOrd="0" presId="urn:microsoft.com/office/officeart/2005/8/layout/process2"/>
    <dgm:cxn modelId="{E836A6AF-E97D-FA48-AE7A-5CAC978F1723}" type="presParOf" srcId="{6D706B17-3DB5-417E-8187-184A36CDD606}" destId="{181C85FC-D2C4-42A1-BB2C-DDC47B6A593C}" srcOrd="5" destOrd="0" presId="urn:microsoft.com/office/officeart/2005/8/layout/process2"/>
    <dgm:cxn modelId="{1E8ADEB2-4C30-9343-A103-49BE6F6DD198}" type="presParOf" srcId="{181C85FC-D2C4-42A1-BB2C-DDC47B6A593C}" destId="{1CDA3E5D-7B83-4DFE-9037-BC6B2CA3E36A}" srcOrd="0" destOrd="0" presId="urn:microsoft.com/office/officeart/2005/8/layout/process2"/>
    <dgm:cxn modelId="{547DB72B-CDC5-1541-A21A-9B6DB6705DCC}" type="presParOf" srcId="{6D706B17-3DB5-417E-8187-184A36CDD606}" destId="{616519FC-990A-44C9-ACE9-D821A4563A1D}" srcOrd="6" destOrd="0" presId="urn:microsoft.com/office/officeart/2005/8/layout/process2"/>
    <dgm:cxn modelId="{72764E05-2D08-F445-9AC4-0EA55B5FE907}" type="presParOf" srcId="{6D706B17-3DB5-417E-8187-184A36CDD606}" destId="{55558946-E439-4D9B-BD01-D28DCCE2A5D0}" srcOrd="7" destOrd="0" presId="urn:microsoft.com/office/officeart/2005/8/layout/process2"/>
    <dgm:cxn modelId="{F43DA8B6-D7C2-2147-8E01-E75C80A9C561}" type="presParOf" srcId="{55558946-E439-4D9B-BD01-D28DCCE2A5D0}" destId="{AA5EE196-E533-4BC3-8526-CDA826735439}" srcOrd="0" destOrd="0" presId="urn:microsoft.com/office/officeart/2005/8/layout/process2"/>
    <dgm:cxn modelId="{49FF9ED1-7F9A-CD4A-A1B9-E0A69213CAA3}" type="presParOf" srcId="{6D706B17-3DB5-417E-8187-184A36CDD606}" destId="{3333C0B9-5A71-49F4-B795-3AD2F7554B7A}" srcOrd="8" destOrd="0" presId="urn:microsoft.com/office/officeart/2005/8/layout/process2"/>
    <dgm:cxn modelId="{C519D3AD-3056-114E-9F5E-4AB11CC15646}" type="presParOf" srcId="{6D706B17-3DB5-417E-8187-184A36CDD606}" destId="{AF1B553F-D549-4E1E-92FC-3F7A5671989A}" srcOrd="9" destOrd="0" presId="urn:microsoft.com/office/officeart/2005/8/layout/process2"/>
    <dgm:cxn modelId="{05EB5CE7-3B6C-DB45-8080-8B37177A35C9}" type="presParOf" srcId="{AF1B553F-D549-4E1E-92FC-3F7A5671989A}" destId="{13AD65FE-C366-4D9D-882F-06D94472A1FF}" srcOrd="0" destOrd="0" presId="urn:microsoft.com/office/officeart/2005/8/layout/process2"/>
    <dgm:cxn modelId="{0C645B22-D027-4F4C-8F2B-B640DE9FF5BD}" type="presParOf" srcId="{6D706B17-3DB5-417E-8187-184A36CDD606}" destId="{FE223C93-EA79-4E6E-8FFB-07A33133C84D}" srcOrd="10" destOrd="0" presId="urn:microsoft.com/office/officeart/2005/8/layout/process2"/>
    <dgm:cxn modelId="{E9961CCF-45A1-974E-AFCF-BF174E5C61D5}" type="presParOf" srcId="{6D706B17-3DB5-417E-8187-184A36CDD606}" destId="{32899468-02CB-434A-BC1F-9B7213193E97}" srcOrd="11" destOrd="0" presId="urn:microsoft.com/office/officeart/2005/8/layout/process2"/>
    <dgm:cxn modelId="{E48E1D33-0BD5-FA46-8898-A0A999393FB9}" type="presParOf" srcId="{32899468-02CB-434A-BC1F-9B7213193E97}" destId="{57AB1905-A6B1-4FA8-A854-0906002A4DCE}" srcOrd="0" destOrd="0" presId="urn:microsoft.com/office/officeart/2005/8/layout/process2"/>
    <dgm:cxn modelId="{0E5BB6BF-EA65-D343-B5C5-C5D36235412F}"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tx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tx2"/>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5">
            <a:lumMod val="75000"/>
          </a:schemeClr>
        </a:solidFill>
        <a:ln>
          <a:noFill/>
        </a:ln>
        <a:effectLs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accent2"/>
        </a:solidFill>
        <a:ln>
          <a:noFill/>
        </a:ln>
        <a:effectLst>
          <a:outerShdw blurRad="152400" dist="38100" dir="2700000" algn="tl" rotWithShape="0">
            <a:schemeClr val="accent4">
              <a:alpha val="43000"/>
            </a:schemeClr>
          </a:outerShdw>
        </a:effectLst>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tx2"/>
        </a:solidFill>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tx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tx2"/>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74D5DD1C-3D21-405B-AFE9-E5B84EA3C077}" srcId="{ED38884B-001F-4C95-8DE4-37E087582E99}" destId="{F0CA42C7-125F-4A45-AB53-0D7B0C1FB528}" srcOrd="6" destOrd="0" parTransId="{09B897A2-E6E3-4F4E-B492-B40E4545CDDF}" sibTransId="{E29C0177-81FD-4F91-A164-5D5FDA5AA3FA}"/>
    <dgm:cxn modelId="{70A77153-1F65-3447-8311-0FA104C3D8D0}" type="presOf" srcId="{16CE3426-E4EB-461C-BFC7-B5991576ADA9}" destId="{57AB1905-A6B1-4FA8-A854-0906002A4DCE}" srcOrd="1"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D07B7B2B-B7C3-BF4B-9554-6A8A572D2B06}" type="presOf" srcId="{F76BE744-9070-4685-AA20-1267B86A1D3F}" destId="{0F2F7FE5-89AE-40FF-91AD-16F953BAC9E0}" srcOrd="0" destOrd="0" presId="urn:microsoft.com/office/officeart/2005/8/layout/process2"/>
    <dgm:cxn modelId="{FDC25D48-9AF1-C442-B7F1-F6563898B0F8}" type="presOf" srcId="{1E3674AE-DA8A-40DE-84AB-EC9298C6EAD6}" destId="{55558946-E439-4D9B-BD01-D28DCCE2A5D0}" srcOrd="0" destOrd="0" presId="urn:microsoft.com/office/officeart/2005/8/layout/process2"/>
    <dgm:cxn modelId="{739BA9F0-E1C5-8C40-95D1-AA356A38CB3C}" type="presOf" srcId="{F0CA42C7-125F-4A45-AB53-0D7B0C1FB528}" destId="{5C7DC5C2-5F81-4A39-9006-A7CB049A832E}"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F446DFD4-028D-C245-92DD-FC1AD22BA91B}" type="presOf" srcId="{6B1CF5F9-4C5E-4147-A8C8-D5DC5DDCDB68}" destId="{13AD65FE-C366-4D9D-882F-06D94472A1FF}" srcOrd="1" destOrd="0" presId="urn:microsoft.com/office/officeart/2005/8/layout/process2"/>
    <dgm:cxn modelId="{016E86C4-B8AB-FF45-AE4E-124D49FF71D6}" type="presOf" srcId="{18643266-68D5-44CC-9F82-86F76BF7017F}" destId="{3333C0B9-5A71-49F4-B795-3AD2F7554B7A}" srcOrd="0" destOrd="0" presId="urn:microsoft.com/office/officeart/2005/8/layout/process2"/>
    <dgm:cxn modelId="{CA965F23-D46F-1947-9E65-1E2E41539A76}" type="presOf" srcId="{6B1CF5F9-4C5E-4147-A8C8-D5DC5DDCDB68}" destId="{AF1B553F-D549-4E1E-92FC-3F7A5671989A}" srcOrd="0" destOrd="0" presId="urn:microsoft.com/office/officeart/2005/8/layout/process2"/>
    <dgm:cxn modelId="{C1AB95E8-8923-9041-923C-83FA6E0EFEDB}" type="presOf" srcId="{EDB041AA-5A3F-4229-A64E-5EF31B35402C}" destId="{D2ACE4D5-D28F-4A7E-A992-1802586A35CD}" srcOrd="1" destOrd="0" presId="urn:microsoft.com/office/officeart/2005/8/layout/process2"/>
    <dgm:cxn modelId="{C4BB787A-6F4F-1F46-8C5B-82EE375B0CAB}" type="presOf" srcId="{ED38884B-001F-4C95-8DE4-37E087582E99}" destId="{6D706B17-3DB5-417E-8187-184A36CDD606}" srcOrd="0" destOrd="0" presId="urn:microsoft.com/office/officeart/2005/8/layout/process2"/>
    <dgm:cxn modelId="{E93BD456-F9EA-DE44-B9EF-AA9CFD57B67D}" type="presOf" srcId="{58184CDC-2610-4F94-8BD2-572AF7DAB764}" destId="{DBD01C1B-A207-4665-8500-AC032F874EC2}" srcOrd="0" destOrd="0" presId="urn:microsoft.com/office/officeart/2005/8/layout/process2"/>
    <dgm:cxn modelId="{5A85EFFD-3FE9-A649-B5E7-FD8481903739}" type="presOf" srcId="{32120FC8-3E2A-4782-B959-CB9705CDA0F6}" destId="{491CD543-8636-486E-BE03-1D082DF7C818}" srcOrd="1" destOrd="0" presId="urn:microsoft.com/office/officeart/2005/8/layout/process2"/>
    <dgm:cxn modelId="{348382C1-B75E-C341-B0AF-EB4FBF37275A}" type="presOf" srcId="{E12FB092-04E0-47E9-B65A-80B27DB39236}" destId="{1CDA3E5D-7B83-4DFE-9037-BC6B2CA3E36A}" srcOrd="1" destOrd="0" presId="urn:microsoft.com/office/officeart/2005/8/layout/process2"/>
    <dgm:cxn modelId="{B0DE50CD-86FA-B34C-96B5-285E3ABB1286}" type="presOf" srcId="{EDB041AA-5A3F-4229-A64E-5EF31B35402C}" destId="{4DBA97E3-559C-44E7-B919-F6ABF5FEEA53}" srcOrd="0" destOrd="0" presId="urn:microsoft.com/office/officeart/2005/8/layout/process2"/>
    <dgm:cxn modelId="{52BBF512-371B-154F-BBE9-47F61D29F462}" type="presOf" srcId="{32120FC8-3E2A-4782-B959-CB9705CDA0F6}" destId="{182A8F57-A4AC-49AA-BA96-1559B53EC01A}" srcOrd="0" destOrd="0" presId="urn:microsoft.com/office/officeart/2005/8/layout/process2"/>
    <dgm:cxn modelId="{534FCD9F-3C4C-7D4F-A3FD-119A142CF1B8}" type="presOf" srcId="{7E5AC482-068B-4E46-A260-D79A9A9194EB}" destId="{FE223C93-EA79-4E6E-8FFB-07A33133C84D}" srcOrd="0"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E3536218-675F-4BA7-A1A5-A4501BFA79C4}" srcId="{ED38884B-001F-4C95-8DE4-37E087582E99}" destId="{F76BE744-9070-4685-AA20-1267B86A1D3F}" srcOrd="2" destOrd="0" parTransId="{6888233C-4053-44E4-A1F9-CA800212B5FE}" sibTransId="{E12FB092-04E0-47E9-B65A-80B27DB39236}"/>
    <dgm:cxn modelId="{7C87D575-6E46-704D-AB75-5E2AC01CBB97}" type="presOf" srcId="{E12FB092-04E0-47E9-B65A-80B27DB39236}" destId="{181C85FC-D2C4-42A1-BB2C-DDC47B6A593C}" srcOrd="0" destOrd="0" presId="urn:microsoft.com/office/officeart/2005/8/layout/process2"/>
    <dgm:cxn modelId="{EEB4B23D-EEC7-443E-BEB5-1969B2F2C090}" srcId="{ED38884B-001F-4C95-8DE4-37E087582E99}" destId="{18643266-68D5-44CC-9F82-86F76BF7017F}" srcOrd="4" destOrd="0" parTransId="{699BC353-0402-48E2-893D-048F349CB9B2}" sibTransId="{6B1CF5F9-4C5E-4147-A8C8-D5DC5DDCDB68}"/>
    <dgm:cxn modelId="{580B208B-14D3-4EBB-9566-68083644A435}" srcId="{ED38884B-001F-4C95-8DE4-37E087582E99}" destId="{7E5AC482-068B-4E46-A260-D79A9A9194EB}" srcOrd="5" destOrd="0" parTransId="{9DAB4143-8215-499B-82BC-417056009AF5}" sibTransId="{16CE3426-E4EB-461C-BFC7-B5991576ADA9}"/>
    <dgm:cxn modelId="{69AA220E-0ECC-4247-99F1-7A70ADF6EC74}" type="presOf" srcId="{1E3674AE-DA8A-40DE-84AB-EC9298C6EAD6}" destId="{AA5EE196-E533-4BC3-8526-CDA826735439}" srcOrd="1" destOrd="0" presId="urn:microsoft.com/office/officeart/2005/8/layout/process2"/>
    <dgm:cxn modelId="{91084D62-0542-A341-8469-A7FBB9FF91FA}" type="presOf" srcId="{4ED5DEC9-C886-40E6-9514-AA8CA566B08D}" destId="{616519FC-990A-44C9-ACE9-D821A4563A1D}" srcOrd="0" destOrd="0" presId="urn:microsoft.com/office/officeart/2005/8/layout/process2"/>
    <dgm:cxn modelId="{DE70CDBB-6A7E-F144-A0B4-359F1E2388B7}" type="presOf" srcId="{16CE3426-E4EB-461C-BFC7-B5991576ADA9}" destId="{32899468-02CB-434A-BC1F-9B7213193E97}" srcOrd="0" destOrd="0" presId="urn:microsoft.com/office/officeart/2005/8/layout/process2"/>
    <dgm:cxn modelId="{C60E2E7C-6FBD-FC40-A108-B39E28B65DB0}" type="presOf" srcId="{8B7DD4B4-2D09-428C-9443-D653FA4CAB7F}" destId="{9389665C-65BA-4D9B-BB99-504A50B50276}" srcOrd="0" destOrd="0" presId="urn:microsoft.com/office/officeart/2005/8/layout/process2"/>
    <dgm:cxn modelId="{3EBA9955-3DB9-5F46-9D57-32EE5CA54929}" type="presParOf" srcId="{6D706B17-3DB5-417E-8187-184A36CDD606}" destId="{9389665C-65BA-4D9B-BB99-504A50B50276}" srcOrd="0" destOrd="0" presId="urn:microsoft.com/office/officeart/2005/8/layout/process2"/>
    <dgm:cxn modelId="{28A4E2AB-6EC2-0F48-8D74-427C8DB7AAE3}" type="presParOf" srcId="{6D706B17-3DB5-417E-8187-184A36CDD606}" destId="{182A8F57-A4AC-49AA-BA96-1559B53EC01A}" srcOrd="1" destOrd="0" presId="urn:microsoft.com/office/officeart/2005/8/layout/process2"/>
    <dgm:cxn modelId="{24C1DA56-CC29-3E4A-B380-33D5F424E4A7}" type="presParOf" srcId="{182A8F57-A4AC-49AA-BA96-1559B53EC01A}" destId="{491CD543-8636-486E-BE03-1D082DF7C818}" srcOrd="0" destOrd="0" presId="urn:microsoft.com/office/officeart/2005/8/layout/process2"/>
    <dgm:cxn modelId="{605EC822-461A-4D48-9368-5295D3436CE3}" type="presParOf" srcId="{6D706B17-3DB5-417E-8187-184A36CDD606}" destId="{DBD01C1B-A207-4665-8500-AC032F874EC2}" srcOrd="2" destOrd="0" presId="urn:microsoft.com/office/officeart/2005/8/layout/process2"/>
    <dgm:cxn modelId="{F604D937-750E-0C4D-B8BE-58E3D5D1AB16}" type="presParOf" srcId="{6D706B17-3DB5-417E-8187-184A36CDD606}" destId="{4DBA97E3-559C-44E7-B919-F6ABF5FEEA53}" srcOrd="3" destOrd="0" presId="urn:microsoft.com/office/officeart/2005/8/layout/process2"/>
    <dgm:cxn modelId="{C2514039-B0CC-2842-84E4-17168E4B44B3}" type="presParOf" srcId="{4DBA97E3-559C-44E7-B919-F6ABF5FEEA53}" destId="{D2ACE4D5-D28F-4A7E-A992-1802586A35CD}" srcOrd="0" destOrd="0" presId="urn:microsoft.com/office/officeart/2005/8/layout/process2"/>
    <dgm:cxn modelId="{92812249-BEE0-0444-9CA0-6BF344D7EA03}" type="presParOf" srcId="{6D706B17-3DB5-417E-8187-184A36CDD606}" destId="{0F2F7FE5-89AE-40FF-91AD-16F953BAC9E0}" srcOrd="4" destOrd="0" presId="urn:microsoft.com/office/officeart/2005/8/layout/process2"/>
    <dgm:cxn modelId="{8EBBAB13-0F66-4343-9D07-E8A03E66E5A5}" type="presParOf" srcId="{6D706B17-3DB5-417E-8187-184A36CDD606}" destId="{181C85FC-D2C4-42A1-BB2C-DDC47B6A593C}" srcOrd="5" destOrd="0" presId="urn:microsoft.com/office/officeart/2005/8/layout/process2"/>
    <dgm:cxn modelId="{BF83CCC2-C94A-8247-B239-E0620AD9A6B3}" type="presParOf" srcId="{181C85FC-D2C4-42A1-BB2C-DDC47B6A593C}" destId="{1CDA3E5D-7B83-4DFE-9037-BC6B2CA3E36A}" srcOrd="0" destOrd="0" presId="urn:microsoft.com/office/officeart/2005/8/layout/process2"/>
    <dgm:cxn modelId="{17777030-65F8-F845-B43A-83457E4ABAC2}" type="presParOf" srcId="{6D706B17-3DB5-417E-8187-184A36CDD606}" destId="{616519FC-990A-44C9-ACE9-D821A4563A1D}" srcOrd="6" destOrd="0" presId="urn:microsoft.com/office/officeart/2005/8/layout/process2"/>
    <dgm:cxn modelId="{CBB1E6DB-BB39-8849-8DA4-1B369CCD8081}" type="presParOf" srcId="{6D706B17-3DB5-417E-8187-184A36CDD606}" destId="{55558946-E439-4D9B-BD01-D28DCCE2A5D0}" srcOrd="7" destOrd="0" presId="urn:microsoft.com/office/officeart/2005/8/layout/process2"/>
    <dgm:cxn modelId="{9345F4DB-3652-534F-8C14-57AF5BFC6B5E}" type="presParOf" srcId="{55558946-E439-4D9B-BD01-D28DCCE2A5D0}" destId="{AA5EE196-E533-4BC3-8526-CDA826735439}" srcOrd="0" destOrd="0" presId="urn:microsoft.com/office/officeart/2005/8/layout/process2"/>
    <dgm:cxn modelId="{F0F74FA4-5FE1-AA44-946D-F8DBC3B6458A}" type="presParOf" srcId="{6D706B17-3DB5-417E-8187-184A36CDD606}" destId="{3333C0B9-5A71-49F4-B795-3AD2F7554B7A}" srcOrd="8" destOrd="0" presId="urn:microsoft.com/office/officeart/2005/8/layout/process2"/>
    <dgm:cxn modelId="{3B9D7D0B-5B1B-D846-B958-C831E93D7FC5}" type="presParOf" srcId="{6D706B17-3DB5-417E-8187-184A36CDD606}" destId="{AF1B553F-D549-4E1E-92FC-3F7A5671989A}" srcOrd="9" destOrd="0" presId="urn:microsoft.com/office/officeart/2005/8/layout/process2"/>
    <dgm:cxn modelId="{8E82D187-C6DF-CC44-BDA3-8E274593BE85}" type="presParOf" srcId="{AF1B553F-D549-4E1E-92FC-3F7A5671989A}" destId="{13AD65FE-C366-4D9D-882F-06D94472A1FF}" srcOrd="0" destOrd="0" presId="urn:microsoft.com/office/officeart/2005/8/layout/process2"/>
    <dgm:cxn modelId="{050BF940-B2EB-4C4E-9909-86DBF1787A77}" type="presParOf" srcId="{6D706B17-3DB5-417E-8187-184A36CDD606}" destId="{FE223C93-EA79-4E6E-8FFB-07A33133C84D}" srcOrd="10" destOrd="0" presId="urn:microsoft.com/office/officeart/2005/8/layout/process2"/>
    <dgm:cxn modelId="{05DB8F27-DDAC-DC41-A65D-F22004839F44}" type="presParOf" srcId="{6D706B17-3DB5-417E-8187-184A36CDD606}" destId="{32899468-02CB-434A-BC1F-9B7213193E97}" srcOrd="11" destOrd="0" presId="urn:microsoft.com/office/officeart/2005/8/layout/process2"/>
    <dgm:cxn modelId="{FB7C5507-002B-BE4F-B500-B84497BDF3B0}" type="presParOf" srcId="{32899468-02CB-434A-BC1F-9B7213193E97}" destId="{57AB1905-A6B1-4FA8-A854-0906002A4DCE}" srcOrd="0" destOrd="0" presId="urn:microsoft.com/office/officeart/2005/8/layout/process2"/>
    <dgm:cxn modelId="{A6D202E6-E335-3B42-9B07-D9DA659D1F7F}"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tx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tx2"/>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5">
            <a:lumMod val="75000"/>
          </a:schemeClr>
        </a:solidFill>
        <a:ln>
          <a:noFill/>
        </a:ln>
        <a:effectLs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tx2"/>
        </a:solidFill>
        <a:ln>
          <a:noFill/>
        </a:ln>
        <a:effectLst/>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accent2"/>
        </a:solidFill>
        <a:ln>
          <a:noFill/>
        </a:ln>
        <a:effectLst>
          <a:outerShdw blurRad="206375" dist="38100" dir="2700000" algn="tl" rotWithShape="0">
            <a:schemeClr val="accent4">
              <a:alpha val="43000"/>
            </a:schemeClr>
          </a:outerShdw>
        </a:effectLst>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tx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tx2"/>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6CBCE9C1-89C6-704D-94CD-A519687C2F6D}" type="presOf" srcId="{16CE3426-E4EB-461C-BFC7-B5991576ADA9}" destId="{32899468-02CB-434A-BC1F-9B7213193E97}" srcOrd="0" destOrd="0" presId="urn:microsoft.com/office/officeart/2005/8/layout/process2"/>
    <dgm:cxn modelId="{74D5DD1C-3D21-405B-AFE9-E5B84EA3C077}" srcId="{ED38884B-001F-4C95-8DE4-37E087582E99}" destId="{F0CA42C7-125F-4A45-AB53-0D7B0C1FB528}" srcOrd="6" destOrd="0" parTransId="{09B897A2-E6E3-4F4E-B492-B40E4545CDDF}" sibTransId="{E29C0177-81FD-4F91-A164-5D5FDA5AA3FA}"/>
    <dgm:cxn modelId="{4E536B99-A282-A946-90C6-B1EB59019587}" type="presOf" srcId="{F0CA42C7-125F-4A45-AB53-0D7B0C1FB528}" destId="{5C7DC5C2-5F81-4A39-9006-A7CB049A832E}"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EEA1F839-B92D-7C46-84E8-115AAAE57B0A}" type="presOf" srcId="{ED38884B-001F-4C95-8DE4-37E087582E99}" destId="{6D706B17-3DB5-417E-8187-184A36CDD606}"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C6F35EEB-3230-BB45-9649-757CEC24D0AF}" type="presOf" srcId="{7E5AC482-068B-4E46-A260-D79A9A9194EB}" destId="{FE223C93-EA79-4E6E-8FFB-07A33133C84D}" srcOrd="0" destOrd="0" presId="urn:microsoft.com/office/officeart/2005/8/layout/process2"/>
    <dgm:cxn modelId="{46FD3251-0875-034E-83FE-72D6C23FB877}" type="presOf" srcId="{1E3674AE-DA8A-40DE-84AB-EC9298C6EAD6}" destId="{55558946-E439-4D9B-BD01-D28DCCE2A5D0}" srcOrd="0" destOrd="0" presId="urn:microsoft.com/office/officeart/2005/8/layout/process2"/>
    <dgm:cxn modelId="{1A05D3DA-8C9B-CD4D-AB03-646D09D0B2F1}" type="presOf" srcId="{E12FB092-04E0-47E9-B65A-80B27DB39236}" destId="{181C85FC-D2C4-42A1-BB2C-DDC47B6A593C}" srcOrd="0" destOrd="0" presId="urn:microsoft.com/office/officeart/2005/8/layout/process2"/>
    <dgm:cxn modelId="{9D04015D-3D7A-F146-A15E-670538D36385}" type="presOf" srcId="{32120FC8-3E2A-4782-B959-CB9705CDA0F6}" destId="{491CD543-8636-486E-BE03-1D082DF7C818}" srcOrd="1" destOrd="0" presId="urn:microsoft.com/office/officeart/2005/8/layout/process2"/>
    <dgm:cxn modelId="{0602CFD6-F67A-2C45-848A-ECB1A2AACA64}" type="presOf" srcId="{32120FC8-3E2A-4782-B959-CB9705CDA0F6}" destId="{182A8F57-A4AC-49AA-BA96-1559B53EC01A}" srcOrd="0" destOrd="0" presId="urn:microsoft.com/office/officeart/2005/8/layout/process2"/>
    <dgm:cxn modelId="{EB494B87-FF93-4E49-AFB9-0131271463E0}" type="presOf" srcId="{E12FB092-04E0-47E9-B65A-80B27DB39236}" destId="{1CDA3E5D-7B83-4DFE-9037-BC6B2CA3E36A}" srcOrd="1" destOrd="0" presId="urn:microsoft.com/office/officeart/2005/8/layout/process2"/>
    <dgm:cxn modelId="{9AF977D4-D4D3-E549-A5D8-2FE7312F47B6}" type="presOf" srcId="{8B7DD4B4-2D09-428C-9443-D653FA4CAB7F}" destId="{9389665C-65BA-4D9B-BB99-504A50B50276}" srcOrd="0" destOrd="0" presId="urn:microsoft.com/office/officeart/2005/8/layout/process2"/>
    <dgm:cxn modelId="{DBF9E3F9-74DF-204B-A3B4-6F3058F02669}" type="presOf" srcId="{58184CDC-2610-4F94-8BD2-572AF7DAB764}" destId="{DBD01C1B-A207-4665-8500-AC032F874EC2}" srcOrd="0" destOrd="0" presId="urn:microsoft.com/office/officeart/2005/8/layout/process2"/>
    <dgm:cxn modelId="{E7383750-99D3-114C-B2A9-015FA8318088}" type="presOf" srcId="{F76BE744-9070-4685-AA20-1267B86A1D3F}" destId="{0F2F7FE5-89AE-40FF-91AD-16F953BAC9E0}" srcOrd="0" destOrd="0" presId="urn:microsoft.com/office/officeart/2005/8/layout/process2"/>
    <dgm:cxn modelId="{6985E2A1-54DE-0A4E-8B0B-F96C67FD7E16}" type="presOf" srcId="{6B1CF5F9-4C5E-4147-A8C8-D5DC5DDCDB68}" destId="{AF1B553F-D549-4E1E-92FC-3F7A5671989A}" srcOrd="0" destOrd="0" presId="urn:microsoft.com/office/officeart/2005/8/layout/process2"/>
    <dgm:cxn modelId="{6CED9F49-EE82-4E42-98E1-26437A579644}" type="presOf" srcId="{18643266-68D5-44CC-9F82-86F76BF7017F}" destId="{3333C0B9-5A71-49F4-B795-3AD2F7554B7A}" srcOrd="0" destOrd="0" presId="urn:microsoft.com/office/officeart/2005/8/layout/process2"/>
    <dgm:cxn modelId="{71E10B08-8C59-DB41-B9CC-26082F3ACC16}" type="presOf" srcId="{6B1CF5F9-4C5E-4147-A8C8-D5DC5DDCDB68}" destId="{13AD65FE-C366-4D9D-882F-06D94472A1FF}" srcOrd="1"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E3536218-675F-4BA7-A1A5-A4501BFA79C4}" srcId="{ED38884B-001F-4C95-8DE4-37E087582E99}" destId="{F76BE744-9070-4685-AA20-1267B86A1D3F}" srcOrd="2" destOrd="0" parTransId="{6888233C-4053-44E4-A1F9-CA800212B5FE}" sibTransId="{E12FB092-04E0-47E9-B65A-80B27DB39236}"/>
    <dgm:cxn modelId="{3086B00D-5B0D-8848-BBFA-0DA15D59D27F}" type="presOf" srcId="{16CE3426-E4EB-461C-BFC7-B5991576ADA9}" destId="{57AB1905-A6B1-4FA8-A854-0906002A4DCE}" srcOrd="1" destOrd="0" presId="urn:microsoft.com/office/officeart/2005/8/layout/process2"/>
    <dgm:cxn modelId="{022246E4-8DCE-474E-8362-99A71A11E64C}" type="presOf" srcId="{4ED5DEC9-C886-40E6-9514-AA8CA566B08D}" destId="{616519FC-990A-44C9-ACE9-D821A4563A1D}" srcOrd="0" destOrd="0" presId="urn:microsoft.com/office/officeart/2005/8/layout/process2"/>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63612F1A-51FB-374D-A9FD-A880A9AE915E}" type="presOf" srcId="{1E3674AE-DA8A-40DE-84AB-EC9298C6EAD6}" destId="{AA5EE196-E533-4BC3-8526-CDA826735439}" srcOrd="1" destOrd="0" presId="urn:microsoft.com/office/officeart/2005/8/layout/process2"/>
    <dgm:cxn modelId="{9B2C6BBC-8720-3645-BC62-9F2618474B81}" type="presOf" srcId="{EDB041AA-5A3F-4229-A64E-5EF31B35402C}" destId="{D2ACE4D5-D28F-4A7E-A992-1802586A35CD}" srcOrd="1" destOrd="0" presId="urn:microsoft.com/office/officeart/2005/8/layout/process2"/>
    <dgm:cxn modelId="{F32D34D9-C7FB-914D-BA1C-57C693BDA78A}" type="presOf" srcId="{EDB041AA-5A3F-4229-A64E-5EF31B35402C}" destId="{4DBA97E3-559C-44E7-B919-F6ABF5FEEA53}" srcOrd="0" destOrd="0" presId="urn:microsoft.com/office/officeart/2005/8/layout/process2"/>
    <dgm:cxn modelId="{AB6115FE-B3B6-2F4B-9B5E-EB2E55CAF60D}" type="presParOf" srcId="{6D706B17-3DB5-417E-8187-184A36CDD606}" destId="{9389665C-65BA-4D9B-BB99-504A50B50276}" srcOrd="0" destOrd="0" presId="urn:microsoft.com/office/officeart/2005/8/layout/process2"/>
    <dgm:cxn modelId="{C8FA3482-E860-A94C-B971-40A238184057}" type="presParOf" srcId="{6D706B17-3DB5-417E-8187-184A36CDD606}" destId="{182A8F57-A4AC-49AA-BA96-1559B53EC01A}" srcOrd="1" destOrd="0" presId="urn:microsoft.com/office/officeart/2005/8/layout/process2"/>
    <dgm:cxn modelId="{184EF9C6-9BBB-694C-8CE5-26A8BAC2324F}" type="presParOf" srcId="{182A8F57-A4AC-49AA-BA96-1559B53EC01A}" destId="{491CD543-8636-486E-BE03-1D082DF7C818}" srcOrd="0" destOrd="0" presId="urn:microsoft.com/office/officeart/2005/8/layout/process2"/>
    <dgm:cxn modelId="{837C6902-6131-8442-8B9B-F68CE8CC328F}" type="presParOf" srcId="{6D706B17-3DB5-417E-8187-184A36CDD606}" destId="{DBD01C1B-A207-4665-8500-AC032F874EC2}" srcOrd="2" destOrd="0" presId="urn:microsoft.com/office/officeart/2005/8/layout/process2"/>
    <dgm:cxn modelId="{008F3B04-D7AD-2044-95F8-B55AD560FE88}" type="presParOf" srcId="{6D706B17-3DB5-417E-8187-184A36CDD606}" destId="{4DBA97E3-559C-44E7-B919-F6ABF5FEEA53}" srcOrd="3" destOrd="0" presId="urn:microsoft.com/office/officeart/2005/8/layout/process2"/>
    <dgm:cxn modelId="{2B72302A-51AA-FA4A-8710-8F2F32AF394F}" type="presParOf" srcId="{4DBA97E3-559C-44E7-B919-F6ABF5FEEA53}" destId="{D2ACE4D5-D28F-4A7E-A992-1802586A35CD}" srcOrd="0" destOrd="0" presId="urn:microsoft.com/office/officeart/2005/8/layout/process2"/>
    <dgm:cxn modelId="{FD3C9F35-A90A-E547-BEEB-6EA33258FAE5}" type="presParOf" srcId="{6D706B17-3DB5-417E-8187-184A36CDD606}" destId="{0F2F7FE5-89AE-40FF-91AD-16F953BAC9E0}" srcOrd="4" destOrd="0" presId="urn:microsoft.com/office/officeart/2005/8/layout/process2"/>
    <dgm:cxn modelId="{CB029709-0BF2-D14B-B455-7EB0B68805FB}" type="presParOf" srcId="{6D706B17-3DB5-417E-8187-184A36CDD606}" destId="{181C85FC-D2C4-42A1-BB2C-DDC47B6A593C}" srcOrd="5" destOrd="0" presId="urn:microsoft.com/office/officeart/2005/8/layout/process2"/>
    <dgm:cxn modelId="{9A258217-6B55-FF48-B190-CB286D7AFDD5}" type="presParOf" srcId="{181C85FC-D2C4-42A1-BB2C-DDC47B6A593C}" destId="{1CDA3E5D-7B83-4DFE-9037-BC6B2CA3E36A}" srcOrd="0" destOrd="0" presId="urn:microsoft.com/office/officeart/2005/8/layout/process2"/>
    <dgm:cxn modelId="{1287A47E-A226-EB47-8634-12143DF961CC}" type="presParOf" srcId="{6D706B17-3DB5-417E-8187-184A36CDD606}" destId="{616519FC-990A-44C9-ACE9-D821A4563A1D}" srcOrd="6" destOrd="0" presId="urn:microsoft.com/office/officeart/2005/8/layout/process2"/>
    <dgm:cxn modelId="{2BE6B685-09B4-C84C-A14E-EC0B40500583}" type="presParOf" srcId="{6D706B17-3DB5-417E-8187-184A36CDD606}" destId="{55558946-E439-4D9B-BD01-D28DCCE2A5D0}" srcOrd="7" destOrd="0" presId="urn:microsoft.com/office/officeart/2005/8/layout/process2"/>
    <dgm:cxn modelId="{357FDDF9-9AA3-5648-959F-5A4789AE338B}" type="presParOf" srcId="{55558946-E439-4D9B-BD01-D28DCCE2A5D0}" destId="{AA5EE196-E533-4BC3-8526-CDA826735439}" srcOrd="0" destOrd="0" presId="urn:microsoft.com/office/officeart/2005/8/layout/process2"/>
    <dgm:cxn modelId="{C9198BF0-3547-984B-80EF-D738BDE9CAA0}" type="presParOf" srcId="{6D706B17-3DB5-417E-8187-184A36CDD606}" destId="{3333C0B9-5A71-49F4-B795-3AD2F7554B7A}" srcOrd="8" destOrd="0" presId="urn:microsoft.com/office/officeart/2005/8/layout/process2"/>
    <dgm:cxn modelId="{BC066E91-0C2B-9840-B743-CB65EB344E2D}" type="presParOf" srcId="{6D706B17-3DB5-417E-8187-184A36CDD606}" destId="{AF1B553F-D549-4E1E-92FC-3F7A5671989A}" srcOrd="9" destOrd="0" presId="urn:microsoft.com/office/officeart/2005/8/layout/process2"/>
    <dgm:cxn modelId="{7EC1E357-2C8E-C144-8712-70A2ABB33A5A}" type="presParOf" srcId="{AF1B553F-D549-4E1E-92FC-3F7A5671989A}" destId="{13AD65FE-C366-4D9D-882F-06D94472A1FF}" srcOrd="0" destOrd="0" presId="urn:microsoft.com/office/officeart/2005/8/layout/process2"/>
    <dgm:cxn modelId="{B07D7D18-6469-AF41-83C6-E0C80F4FE8F6}" type="presParOf" srcId="{6D706B17-3DB5-417E-8187-184A36CDD606}" destId="{FE223C93-EA79-4E6E-8FFB-07A33133C84D}" srcOrd="10" destOrd="0" presId="urn:microsoft.com/office/officeart/2005/8/layout/process2"/>
    <dgm:cxn modelId="{9C12461B-1F98-4745-82EC-F1EECF2579F8}" type="presParOf" srcId="{6D706B17-3DB5-417E-8187-184A36CDD606}" destId="{32899468-02CB-434A-BC1F-9B7213193E97}" srcOrd="11" destOrd="0" presId="urn:microsoft.com/office/officeart/2005/8/layout/process2"/>
    <dgm:cxn modelId="{1D62210E-3E00-824F-A549-D8908408CCA1}" type="presParOf" srcId="{32899468-02CB-434A-BC1F-9B7213193E97}" destId="{57AB1905-A6B1-4FA8-A854-0906002A4DCE}" srcOrd="0" destOrd="0" presId="urn:microsoft.com/office/officeart/2005/8/layout/process2"/>
    <dgm:cxn modelId="{CF6B6B31-1E14-7449-82A6-E956B69189BB}"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tx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tx2"/>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5">
            <a:lumMod val="75000"/>
          </a:schemeClr>
        </a:solidFill>
        <a:ln>
          <a:noFill/>
        </a:ln>
        <a:effectLs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tx2"/>
        </a:solidFill>
        <a:ln>
          <a:noFill/>
        </a:ln>
        <a:effectLst/>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tx2"/>
        </a:solidFill>
        <a:ln>
          <a:noFill/>
        </a:ln>
        <a:effectLst>
          <a:outerShdw blurRad="206375" dist="38100" dir="2700000" algn="tl" rotWithShape="0">
            <a:schemeClr val="accent4">
              <a:alpha val="43000"/>
            </a:schemeClr>
          </a:outerShdw>
        </a:effectLst>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accent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tx2"/>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44C055B1-F881-42B1-86B8-590719E585FD}" srcId="{ED38884B-001F-4C95-8DE4-37E087582E99}" destId="{4ED5DEC9-C886-40E6-9514-AA8CA566B08D}" srcOrd="3" destOrd="0" parTransId="{CD4BE595-4F19-455B-AF4F-94DF3A613437}" sibTransId="{1E3674AE-DA8A-40DE-84AB-EC9298C6EAD6}"/>
    <dgm:cxn modelId="{62810099-B8FE-FC4C-9323-C65AE0CC5603}" type="presOf" srcId="{F76BE744-9070-4685-AA20-1267B86A1D3F}" destId="{0F2F7FE5-89AE-40FF-91AD-16F953BAC9E0}" srcOrd="0" destOrd="0" presId="urn:microsoft.com/office/officeart/2005/8/layout/process2"/>
    <dgm:cxn modelId="{580B208B-14D3-4EBB-9566-68083644A435}" srcId="{ED38884B-001F-4C95-8DE4-37E087582E99}" destId="{7E5AC482-068B-4E46-A260-D79A9A9194EB}" srcOrd="5" destOrd="0" parTransId="{9DAB4143-8215-499B-82BC-417056009AF5}" sibTransId="{16CE3426-E4EB-461C-BFC7-B5991576ADA9}"/>
    <dgm:cxn modelId="{5694E954-2032-C845-A7CF-B57841D19B1B}" type="presOf" srcId="{7E5AC482-068B-4E46-A260-D79A9A9194EB}" destId="{FE223C93-EA79-4E6E-8FFB-07A33133C84D}" srcOrd="0" destOrd="0" presId="urn:microsoft.com/office/officeart/2005/8/layout/process2"/>
    <dgm:cxn modelId="{9CC24802-64B3-8E4C-9D6E-87723C1880C9}" type="presOf" srcId="{8B7DD4B4-2D09-428C-9443-D653FA4CAB7F}" destId="{9389665C-65BA-4D9B-BB99-504A50B50276}"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5ECDFD64-3400-E64C-9072-640D43F571D1}" type="presOf" srcId="{E12FB092-04E0-47E9-B65A-80B27DB39236}" destId="{1CDA3E5D-7B83-4DFE-9037-BC6B2CA3E36A}" srcOrd="1" destOrd="0" presId="urn:microsoft.com/office/officeart/2005/8/layout/process2"/>
    <dgm:cxn modelId="{74D5DD1C-3D21-405B-AFE9-E5B84EA3C077}" srcId="{ED38884B-001F-4C95-8DE4-37E087582E99}" destId="{F0CA42C7-125F-4A45-AB53-0D7B0C1FB528}" srcOrd="6" destOrd="0" parTransId="{09B897A2-E6E3-4F4E-B492-B40E4545CDDF}" sibTransId="{E29C0177-81FD-4F91-A164-5D5FDA5AA3FA}"/>
    <dgm:cxn modelId="{67077B9F-CEF6-C443-906C-BC0D5543A56A}" type="presOf" srcId="{58184CDC-2610-4F94-8BD2-572AF7DAB764}" destId="{DBD01C1B-A207-4665-8500-AC032F874EC2}" srcOrd="0" destOrd="0" presId="urn:microsoft.com/office/officeart/2005/8/layout/process2"/>
    <dgm:cxn modelId="{63CA38BA-E0F9-CC43-833C-8D7B7F21197C}" type="presOf" srcId="{4ED5DEC9-C886-40E6-9514-AA8CA566B08D}" destId="{616519FC-990A-44C9-ACE9-D821A4563A1D}" srcOrd="0" destOrd="0" presId="urn:microsoft.com/office/officeart/2005/8/layout/process2"/>
    <dgm:cxn modelId="{ABEFAF72-AEC7-BC43-A4F4-B17BE8476073}" type="presOf" srcId="{18643266-68D5-44CC-9F82-86F76BF7017F}" destId="{3333C0B9-5A71-49F4-B795-3AD2F7554B7A}" srcOrd="0" destOrd="0" presId="urn:microsoft.com/office/officeart/2005/8/layout/process2"/>
    <dgm:cxn modelId="{9A4B0C05-C927-F44E-A43E-D2FFAA3659CE}" type="presOf" srcId="{16CE3426-E4EB-461C-BFC7-B5991576ADA9}" destId="{32899468-02CB-434A-BC1F-9B7213193E97}" srcOrd="0" destOrd="0" presId="urn:microsoft.com/office/officeart/2005/8/layout/process2"/>
    <dgm:cxn modelId="{98BBA0B9-6FAE-5E47-991F-31DFF50D0CC2}" type="presOf" srcId="{EDB041AA-5A3F-4229-A64E-5EF31B35402C}" destId="{D2ACE4D5-D28F-4A7E-A992-1802586A35CD}" srcOrd="1"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C976F4B1-A33A-3E41-B87C-D1B20D36663D}" type="presOf" srcId="{EDB041AA-5A3F-4229-A64E-5EF31B35402C}" destId="{4DBA97E3-559C-44E7-B919-F6ABF5FEEA53}" srcOrd="0" destOrd="0" presId="urn:microsoft.com/office/officeart/2005/8/layout/process2"/>
    <dgm:cxn modelId="{A97938A4-7779-654D-98CE-0EBD586ADA1F}" type="presOf" srcId="{F0CA42C7-125F-4A45-AB53-0D7B0C1FB528}" destId="{5C7DC5C2-5F81-4A39-9006-A7CB049A832E}" srcOrd="0" destOrd="0" presId="urn:microsoft.com/office/officeart/2005/8/layout/process2"/>
    <dgm:cxn modelId="{01F71F7B-18F8-B842-9944-4A09D4C13EFA}" type="presOf" srcId="{32120FC8-3E2A-4782-B959-CB9705CDA0F6}" destId="{491CD543-8636-486E-BE03-1D082DF7C818}" srcOrd="1" destOrd="0" presId="urn:microsoft.com/office/officeart/2005/8/layout/process2"/>
    <dgm:cxn modelId="{EE60877E-BB3F-C94B-B766-63B4611B13AA}" type="presOf" srcId="{6B1CF5F9-4C5E-4147-A8C8-D5DC5DDCDB68}" destId="{13AD65FE-C366-4D9D-882F-06D94472A1FF}" srcOrd="1" destOrd="0" presId="urn:microsoft.com/office/officeart/2005/8/layout/process2"/>
    <dgm:cxn modelId="{5E79681A-6460-684B-A2C8-077CB2AC8967}" type="presOf" srcId="{E12FB092-04E0-47E9-B65A-80B27DB39236}" destId="{181C85FC-D2C4-42A1-BB2C-DDC47B6A593C}" srcOrd="0" destOrd="0" presId="urn:microsoft.com/office/officeart/2005/8/layout/process2"/>
    <dgm:cxn modelId="{42CB55BB-5919-5F4A-BA63-FB4845F2EDB1}" type="presOf" srcId="{ED38884B-001F-4C95-8DE4-37E087582E99}" destId="{6D706B17-3DB5-417E-8187-184A36CDD606}" srcOrd="0" destOrd="0" presId="urn:microsoft.com/office/officeart/2005/8/layout/process2"/>
    <dgm:cxn modelId="{36AAD4C7-A312-8547-89F5-2EFA1289506D}" type="presOf" srcId="{6B1CF5F9-4C5E-4147-A8C8-D5DC5DDCDB68}" destId="{AF1B553F-D549-4E1E-92FC-3F7A5671989A}" srcOrd="0" destOrd="0" presId="urn:microsoft.com/office/officeart/2005/8/layout/process2"/>
    <dgm:cxn modelId="{FC5A777B-5EAC-9443-BE21-8D5D41723F4D}" type="presOf" srcId="{32120FC8-3E2A-4782-B959-CB9705CDA0F6}" destId="{182A8F57-A4AC-49AA-BA96-1559B53EC01A}" srcOrd="0" destOrd="0" presId="urn:microsoft.com/office/officeart/2005/8/layout/process2"/>
    <dgm:cxn modelId="{E34151CD-7312-544D-96D3-5E504527CBD2}" type="presOf" srcId="{1E3674AE-DA8A-40DE-84AB-EC9298C6EAD6}" destId="{AA5EE196-E533-4BC3-8526-CDA826735439}" srcOrd="1" destOrd="0" presId="urn:microsoft.com/office/officeart/2005/8/layout/process2"/>
    <dgm:cxn modelId="{B955838A-A655-1846-95B0-D0ED942EF689}" type="presOf" srcId="{1E3674AE-DA8A-40DE-84AB-EC9298C6EAD6}" destId="{55558946-E439-4D9B-BD01-D28DCCE2A5D0}" srcOrd="0" destOrd="0" presId="urn:microsoft.com/office/officeart/2005/8/layout/process2"/>
    <dgm:cxn modelId="{E3536218-675F-4BA7-A1A5-A4501BFA79C4}" srcId="{ED38884B-001F-4C95-8DE4-37E087582E99}" destId="{F76BE744-9070-4685-AA20-1267B86A1D3F}" srcOrd="2" destOrd="0" parTransId="{6888233C-4053-44E4-A1F9-CA800212B5FE}" sibTransId="{E12FB092-04E0-47E9-B65A-80B27DB39236}"/>
    <dgm:cxn modelId="{C8A7B8EC-31D9-9E4C-9B90-D4B91242D1B2}" type="presOf" srcId="{16CE3426-E4EB-461C-BFC7-B5991576ADA9}" destId="{57AB1905-A6B1-4FA8-A854-0906002A4DCE}" srcOrd="1" destOrd="0" presId="urn:microsoft.com/office/officeart/2005/8/layout/process2"/>
    <dgm:cxn modelId="{EEB4B23D-EEC7-443E-BEB5-1969B2F2C090}" srcId="{ED38884B-001F-4C95-8DE4-37E087582E99}" destId="{18643266-68D5-44CC-9F82-86F76BF7017F}" srcOrd="4" destOrd="0" parTransId="{699BC353-0402-48E2-893D-048F349CB9B2}" sibTransId="{6B1CF5F9-4C5E-4147-A8C8-D5DC5DDCDB68}"/>
    <dgm:cxn modelId="{F965B8FB-010A-7146-85CF-E01CBEA4062F}" type="presParOf" srcId="{6D706B17-3DB5-417E-8187-184A36CDD606}" destId="{9389665C-65BA-4D9B-BB99-504A50B50276}" srcOrd="0" destOrd="0" presId="urn:microsoft.com/office/officeart/2005/8/layout/process2"/>
    <dgm:cxn modelId="{DD613A76-1E8A-8241-A085-A93D72DA5C3C}" type="presParOf" srcId="{6D706B17-3DB5-417E-8187-184A36CDD606}" destId="{182A8F57-A4AC-49AA-BA96-1559B53EC01A}" srcOrd="1" destOrd="0" presId="urn:microsoft.com/office/officeart/2005/8/layout/process2"/>
    <dgm:cxn modelId="{2BE336CC-5BF3-1F44-B0FF-DD32D7221EA6}" type="presParOf" srcId="{182A8F57-A4AC-49AA-BA96-1559B53EC01A}" destId="{491CD543-8636-486E-BE03-1D082DF7C818}" srcOrd="0" destOrd="0" presId="urn:microsoft.com/office/officeart/2005/8/layout/process2"/>
    <dgm:cxn modelId="{02AFD49A-C363-BB4A-9A1C-19A8D4F84833}" type="presParOf" srcId="{6D706B17-3DB5-417E-8187-184A36CDD606}" destId="{DBD01C1B-A207-4665-8500-AC032F874EC2}" srcOrd="2" destOrd="0" presId="urn:microsoft.com/office/officeart/2005/8/layout/process2"/>
    <dgm:cxn modelId="{B36D8819-CCFC-A94B-A0E9-C9A065B3C953}" type="presParOf" srcId="{6D706B17-3DB5-417E-8187-184A36CDD606}" destId="{4DBA97E3-559C-44E7-B919-F6ABF5FEEA53}" srcOrd="3" destOrd="0" presId="urn:microsoft.com/office/officeart/2005/8/layout/process2"/>
    <dgm:cxn modelId="{58CF1E23-C523-5A46-95DF-ACA4A2C32FC5}" type="presParOf" srcId="{4DBA97E3-559C-44E7-B919-F6ABF5FEEA53}" destId="{D2ACE4D5-D28F-4A7E-A992-1802586A35CD}" srcOrd="0" destOrd="0" presId="urn:microsoft.com/office/officeart/2005/8/layout/process2"/>
    <dgm:cxn modelId="{7E5234AF-E7FC-684E-BE9A-17F5DD12D1E2}" type="presParOf" srcId="{6D706B17-3DB5-417E-8187-184A36CDD606}" destId="{0F2F7FE5-89AE-40FF-91AD-16F953BAC9E0}" srcOrd="4" destOrd="0" presId="urn:microsoft.com/office/officeart/2005/8/layout/process2"/>
    <dgm:cxn modelId="{CE827ED6-BB46-2446-967B-1B16AB564431}" type="presParOf" srcId="{6D706B17-3DB5-417E-8187-184A36CDD606}" destId="{181C85FC-D2C4-42A1-BB2C-DDC47B6A593C}" srcOrd="5" destOrd="0" presId="urn:microsoft.com/office/officeart/2005/8/layout/process2"/>
    <dgm:cxn modelId="{752B7012-C520-EA42-A8CC-9E78ED0F5704}" type="presParOf" srcId="{181C85FC-D2C4-42A1-BB2C-DDC47B6A593C}" destId="{1CDA3E5D-7B83-4DFE-9037-BC6B2CA3E36A}" srcOrd="0" destOrd="0" presId="urn:microsoft.com/office/officeart/2005/8/layout/process2"/>
    <dgm:cxn modelId="{13139E5E-5E72-DB44-984F-1FA60E10D3A6}" type="presParOf" srcId="{6D706B17-3DB5-417E-8187-184A36CDD606}" destId="{616519FC-990A-44C9-ACE9-D821A4563A1D}" srcOrd="6" destOrd="0" presId="urn:microsoft.com/office/officeart/2005/8/layout/process2"/>
    <dgm:cxn modelId="{43799B95-50CB-4C4B-9FAE-581CCE72E9B0}" type="presParOf" srcId="{6D706B17-3DB5-417E-8187-184A36CDD606}" destId="{55558946-E439-4D9B-BD01-D28DCCE2A5D0}" srcOrd="7" destOrd="0" presId="urn:microsoft.com/office/officeart/2005/8/layout/process2"/>
    <dgm:cxn modelId="{6E4F9F7B-5B59-7741-B410-F48642ACA501}" type="presParOf" srcId="{55558946-E439-4D9B-BD01-D28DCCE2A5D0}" destId="{AA5EE196-E533-4BC3-8526-CDA826735439}" srcOrd="0" destOrd="0" presId="urn:microsoft.com/office/officeart/2005/8/layout/process2"/>
    <dgm:cxn modelId="{8D95CD03-2EAA-D14F-925C-814A10F4AE40}" type="presParOf" srcId="{6D706B17-3DB5-417E-8187-184A36CDD606}" destId="{3333C0B9-5A71-49F4-B795-3AD2F7554B7A}" srcOrd="8" destOrd="0" presId="urn:microsoft.com/office/officeart/2005/8/layout/process2"/>
    <dgm:cxn modelId="{13DF22B3-11B2-FC4E-BAC9-0A29B98E8829}" type="presParOf" srcId="{6D706B17-3DB5-417E-8187-184A36CDD606}" destId="{AF1B553F-D549-4E1E-92FC-3F7A5671989A}" srcOrd="9" destOrd="0" presId="urn:microsoft.com/office/officeart/2005/8/layout/process2"/>
    <dgm:cxn modelId="{947A5F2E-1C5F-0A44-82AD-D55E138AA463}" type="presParOf" srcId="{AF1B553F-D549-4E1E-92FC-3F7A5671989A}" destId="{13AD65FE-C366-4D9D-882F-06D94472A1FF}" srcOrd="0" destOrd="0" presId="urn:microsoft.com/office/officeart/2005/8/layout/process2"/>
    <dgm:cxn modelId="{81C23228-CEBB-0B4B-9B85-8C37D651474E}" type="presParOf" srcId="{6D706B17-3DB5-417E-8187-184A36CDD606}" destId="{FE223C93-EA79-4E6E-8FFB-07A33133C84D}" srcOrd="10" destOrd="0" presId="urn:microsoft.com/office/officeart/2005/8/layout/process2"/>
    <dgm:cxn modelId="{2B0E2A9D-5F6A-DD4F-87CD-12E1D96E1B6E}" type="presParOf" srcId="{6D706B17-3DB5-417E-8187-184A36CDD606}" destId="{32899468-02CB-434A-BC1F-9B7213193E97}" srcOrd="11" destOrd="0" presId="urn:microsoft.com/office/officeart/2005/8/layout/process2"/>
    <dgm:cxn modelId="{6DD8EC1A-5C30-EF43-9625-6AAF99974670}" type="presParOf" srcId="{32899468-02CB-434A-BC1F-9B7213193E97}" destId="{57AB1905-A6B1-4FA8-A854-0906002A4DCE}" srcOrd="0" destOrd="0" presId="urn:microsoft.com/office/officeart/2005/8/layout/process2"/>
    <dgm:cxn modelId="{A3C4A581-F088-394D-B48D-B24632870F8E}"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tx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tx2"/>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5">
            <a:lumMod val="75000"/>
          </a:schemeClr>
        </a:solidFill>
        <a:ln>
          <a:noFill/>
        </a:ln>
        <a:effectLs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tx1">
            <a:lumMod val="65000"/>
            <a:lumOff val="35000"/>
          </a:schemeClr>
        </a:solidFill>
        <a:ln>
          <a:noFill/>
        </a:ln>
        <a:effectLst/>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tx2"/>
        </a:solidFill>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tx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accent2"/>
        </a:solidFill>
        <a:ln>
          <a:noFill/>
        </a:ln>
        <a:effectLst>
          <a:outerShdw blurRad="371475" dist="114300" dir="2700000" algn="tl" rotWithShape="0">
            <a:schemeClr val="accent6">
              <a:lumMod val="75000"/>
              <a:alpha val="43000"/>
            </a:schemeClr>
          </a:outerShdw>
        </a:effectLst>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9B39ED66-0109-054D-B882-24415F6875B4}" type="presOf" srcId="{7E5AC482-068B-4E46-A260-D79A9A9194EB}" destId="{FE223C93-EA79-4E6E-8FFB-07A33133C84D}" srcOrd="0" destOrd="0" presId="urn:microsoft.com/office/officeart/2005/8/layout/process2"/>
    <dgm:cxn modelId="{74D5DD1C-3D21-405B-AFE9-E5B84EA3C077}" srcId="{ED38884B-001F-4C95-8DE4-37E087582E99}" destId="{F0CA42C7-125F-4A45-AB53-0D7B0C1FB528}" srcOrd="6" destOrd="0" parTransId="{09B897A2-E6E3-4F4E-B492-B40E4545CDDF}" sibTransId="{E29C0177-81FD-4F91-A164-5D5FDA5AA3FA}"/>
    <dgm:cxn modelId="{360577BA-61AA-3A42-AD34-C2370935A25D}" type="presOf" srcId="{EDB041AA-5A3F-4229-A64E-5EF31B35402C}" destId="{D2ACE4D5-D28F-4A7E-A992-1802586A35CD}" srcOrd="1" destOrd="0" presId="urn:microsoft.com/office/officeart/2005/8/layout/process2"/>
    <dgm:cxn modelId="{2FDE4991-2CD5-0B4B-AE8B-7EF292C5F729}" type="presOf" srcId="{ED38884B-001F-4C95-8DE4-37E087582E99}" destId="{6D706B17-3DB5-417E-8187-184A36CDD606}" srcOrd="0" destOrd="0" presId="urn:microsoft.com/office/officeart/2005/8/layout/process2"/>
    <dgm:cxn modelId="{06C8236A-5F05-4E45-83BD-C12C42EDDD8E}" type="presOf" srcId="{6B1CF5F9-4C5E-4147-A8C8-D5DC5DDCDB68}" destId="{AF1B553F-D549-4E1E-92FC-3F7A5671989A}" srcOrd="0" destOrd="0" presId="urn:microsoft.com/office/officeart/2005/8/layout/process2"/>
    <dgm:cxn modelId="{FE68F728-9286-694F-A415-DEF69235BD95}" type="presOf" srcId="{F76BE744-9070-4685-AA20-1267B86A1D3F}" destId="{0F2F7FE5-89AE-40FF-91AD-16F953BAC9E0}" srcOrd="0" destOrd="0" presId="urn:microsoft.com/office/officeart/2005/8/layout/process2"/>
    <dgm:cxn modelId="{BBD0BA8A-52B4-C944-B2C8-45C1126015D1}" type="presOf" srcId="{4ED5DEC9-C886-40E6-9514-AA8CA566B08D}" destId="{616519FC-990A-44C9-ACE9-D821A4563A1D}"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43E230CB-22FB-F549-9856-8A2E79E6564A}" type="presOf" srcId="{32120FC8-3E2A-4782-B959-CB9705CDA0F6}" destId="{182A8F57-A4AC-49AA-BA96-1559B53EC01A}"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3BCB0949-F9DD-4E47-956F-21C4FA687DF8}" type="presOf" srcId="{16CE3426-E4EB-461C-BFC7-B5991576ADA9}" destId="{57AB1905-A6B1-4FA8-A854-0906002A4DCE}" srcOrd="1" destOrd="0" presId="urn:microsoft.com/office/officeart/2005/8/layout/process2"/>
    <dgm:cxn modelId="{E0C038F0-3546-2844-8111-FE6EDE17A0BD}" type="presOf" srcId="{1E3674AE-DA8A-40DE-84AB-EC9298C6EAD6}" destId="{AA5EE196-E533-4BC3-8526-CDA826735439}" srcOrd="1" destOrd="0" presId="urn:microsoft.com/office/officeart/2005/8/layout/process2"/>
    <dgm:cxn modelId="{224FCB19-0116-D542-A670-36714BCD85E9}" type="presOf" srcId="{6B1CF5F9-4C5E-4147-A8C8-D5DC5DDCDB68}" destId="{13AD65FE-C366-4D9D-882F-06D94472A1FF}" srcOrd="1" destOrd="0" presId="urn:microsoft.com/office/officeart/2005/8/layout/process2"/>
    <dgm:cxn modelId="{4D8987D5-3955-DD4A-9F66-04ECFD178242}" type="presOf" srcId="{F0CA42C7-125F-4A45-AB53-0D7B0C1FB528}" destId="{5C7DC5C2-5F81-4A39-9006-A7CB049A832E}" srcOrd="0" destOrd="0" presId="urn:microsoft.com/office/officeart/2005/8/layout/process2"/>
    <dgm:cxn modelId="{BD31A1B7-FB5C-CF49-96B6-27C6F6DF845A}" type="presOf" srcId="{E12FB092-04E0-47E9-B65A-80B27DB39236}" destId="{1CDA3E5D-7B83-4DFE-9037-BC6B2CA3E36A}" srcOrd="1" destOrd="0" presId="urn:microsoft.com/office/officeart/2005/8/layout/process2"/>
    <dgm:cxn modelId="{B7E6FE71-745E-1441-A05E-44C453CDCB6B}" type="presOf" srcId="{58184CDC-2610-4F94-8BD2-572AF7DAB764}" destId="{DBD01C1B-A207-4665-8500-AC032F874EC2}" srcOrd="0" destOrd="0" presId="urn:microsoft.com/office/officeart/2005/8/layout/process2"/>
    <dgm:cxn modelId="{E3536218-675F-4BA7-A1A5-A4501BFA79C4}" srcId="{ED38884B-001F-4C95-8DE4-37E087582E99}" destId="{F76BE744-9070-4685-AA20-1267B86A1D3F}" srcOrd="2" destOrd="0" parTransId="{6888233C-4053-44E4-A1F9-CA800212B5FE}" sibTransId="{E12FB092-04E0-47E9-B65A-80B27DB39236}"/>
    <dgm:cxn modelId="{44C055B1-F881-42B1-86B8-590719E585FD}" srcId="{ED38884B-001F-4C95-8DE4-37E087582E99}" destId="{4ED5DEC9-C886-40E6-9514-AA8CA566B08D}" srcOrd="3" destOrd="0" parTransId="{CD4BE595-4F19-455B-AF4F-94DF3A613437}" sibTransId="{1E3674AE-DA8A-40DE-84AB-EC9298C6EAD6}"/>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2EE2D0B9-33C3-F64E-B6AE-E5D68346220F}" type="presOf" srcId="{18643266-68D5-44CC-9F82-86F76BF7017F}" destId="{3333C0B9-5A71-49F4-B795-3AD2F7554B7A}" srcOrd="0" destOrd="0" presId="urn:microsoft.com/office/officeart/2005/8/layout/process2"/>
    <dgm:cxn modelId="{15AC55C7-40B7-494E-9ED5-E4CDFA2C88AC}" type="presOf" srcId="{16CE3426-E4EB-461C-BFC7-B5991576ADA9}" destId="{32899468-02CB-434A-BC1F-9B7213193E97}" srcOrd="0" destOrd="0" presId="urn:microsoft.com/office/officeart/2005/8/layout/process2"/>
    <dgm:cxn modelId="{16723D05-E282-D64D-856E-BB9F43FAAEBD}" type="presOf" srcId="{8B7DD4B4-2D09-428C-9443-D653FA4CAB7F}" destId="{9389665C-65BA-4D9B-BB99-504A50B50276}" srcOrd="0" destOrd="0" presId="urn:microsoft.com/office/officeart/2005/8/layout/process2"/>
    <dgm:cxn modelId="{E7068518-953C-BA4B-B81A-023D45EA2D4C}" type="presOf" srcId="{32120FC8-3E2A-4782-B959-CB9705CDA0F6}" destId="{491CD543-8636-486E-BE03-1D082DF7C818}" srcOrd="1" destOrd="0" presId="urn:microsoft.com/office/officeart/2005/8/layout/process2"/>
    <dgm:cxn modelId="{A8B2939A-EA52-4A47-8F85-D1B526A6748A}" type="presOf" srcId="{1E3674AE-DA8A-40DE-84AB-EC9298C6EAD6}" destId="{55558946-E439-4D9B-BD01-D28DCCE2A5D0}" srcOrd="0" destOrd="0" presId="urn:microsoft.com/office/officeart/2005/8/layout/process2"/>
    <dgm:cxn modelId="{53544B55-A208-F542-AE3B-BDAFA3F888D0}" type="presOf" srcId="{E12FB092-04E0-47E9-B65A-80B27DB39236}" destId="{181C85FC-D2C4-42A1-BB2C-DDC47B6A593C}" srcOrd="0" destOrd="0" presId="urn:microsoft.com/office/officeart/2005/8/layout/process2"/>
    <dgm:cxn modelId="{587C1C40-099A-C143-91D7-0444B9A07F45}" type="presOf" srcId="{EDB041AA-5A3F-4229-A64E-5EF31B35402C}" destId="{4DBA97E3-559C-44E7-B919-F6ABF5FEEA53}" srcOrd="0" destOrd="0" presId="urn:microsoft.com/office/officeart/2005/8/layout/process2"/>
    <dgm:cxn modelId="{164AE052-D278-5B48-9CDE-6A19371249CB}" type="presParOf" srcId="{6D706B17-3DB5-417E-8187-184A36CDD606}" destId="{9389665C-65BA-4D9B-BB99-504A50B50276}" srcOrd="0" destOrd="0" presId="urn:microsoft.com/office/officeart/2005/8/layout/process2"/>
    <dgm:cxn modelId="{5CB845FD-E1CD-0C4E-9EE2-7042B3B44E11}" type="presParOf" srcId="{6D706B17-3DB5-417E-8187-184A36CDD606}" destId="{182A8F57-A4AC-49AA-BA96-1559B53EC01A}" srcOrd="1" destOrd="0" presId="urn:microsoft.com/office/officeart/2005/8/layout/process2"/>
    <dgm:cxn modelId="{D6A3A5AD-766C-2441-A013-EC464D22C4A9}" type="presParOf" srcId="{182A8F57-A4AC-49AA-BA96-1559B53EC01A}" destId="{491CD543-8636-486E-BE03-1D082DF7C818}" srcOrd="0" destOrd="0" presId="urn:microsoft.com/office/officeart/2005/8/layout/process2"/>
    <dgm:cxn modelId="{1CA3300C-3492-4042-B241-78DD9BE511CD}" type="presParOf" srcId="{6D706B17-3DB5-417E-8187-184A36CDD606}" destId="{DBD01C1B-A207-4665-8500-AC032F874EC2}" srcOrd="2" destOrd="0" presId="urn:microsoft.com/office/officeart/2005/8/layout/process2"/>
    <dgm:cxn modelId="{0864511B-769D-574A-8DA6-CE33D1044A43}" type="presParOf" srcId="{6D706B17-3DB5-417E-8187-184A36CDD606}" destId="{4DBA97E3-559C-44E7-B919-F6ABF5FEEA53}" srcOrd="3" destOrd="0" presId="urn:microsoft.com/office/officeart/2005/8/layout/process2"/>
    <dgm:cxn modelId="{CA05B3AF-8E83-6948-8E89-A6FE73D7332F}" type="presParOf" srcId="{4DBA97E3-559C-44E7-B919-F6ABF5FEEA53}" destId="{D2ACE4D5-D28F-4A7E-A992-1802586A35CD}" srcOrd="0" destOrd="0" presId="urn:microsoft.com/office/officeart/2005/8/layout/process2"/>
    <dgm:cxn modelId="{3E93DBC3-AF57-E045-ADBE-9445AF4A658C}" type="presParOf" srcId="{6D706B17-3DB5-417E-8187-184A36CDD606}" destId="{0F2F7FE5-89AE-40FF-91AD-16F953BAC9E0}" srcOrd="4" destOrd="0" presId="urn:microsoft.com/office/officeart/2005/8/layout/process2"/>
    <dgm:cxn modelId="{51F6F5BA-F6A2-0E4B-B6EF-03175973972F}" type="presParOf" srcId="{6D706B17-3DB5-417E-8187-184A36CDD606}" destId="{181C85FC-D2C4-42A1-BB2C-DDC47B6A593C}" srcOrd="5" destOrd="0" presId="urn:microsoft.com/office/officeart/2005/8/layout/process2"/>
    <dgm:cxn modelId="{07BA96F5-ED20-8648-AB81-EE65C76F2947}" type="presParOf" srcId="{181C85FC-D2C4-42A1-BB2C-DDC47B6A593C}" destId="{1CDA3E5D-7B83-4DFE-9037-BC6B2CA3E36A}" srcOrd="0" destOrd="0" presId="urn:microsoft.com/office/officeart/2005/8/layout/process2"/>
    <dgm:cxn modelId="{C65DBC48-F8CE-FF47-A5B0-E017496C5FF5}" type="presParOf" srcId="{6D706B17-3DB5-417E-8187-184A36CDD606}" destId="{616519FC-990A-44C9-ACE9-D821A4563A1D}" srcOrd="6" destOrd="0" presId="urn:microsoft.com/office/officeart/2005/8/layout/process2"/>
    <dgm:cxn modelId="{99A325F5-4DD0-1F47-8907-9D8D66D204F3}" type="presParOf" srcId="{6D706B17-3DB5-417E-8187-184A36CDD606}" destId="{55558946-E439-4D9B-BD01-D28DCCE2A5D0}" srcOrd="7" destOrd="0" presId="urn:microsoft.com/office/officeart/2005/8/layout/process2"/>
    <dgm:cxn modelId="{0570D7BD-8ED3-424D-8511-71B21E7D5C1D}" type="presParOf" srcId="{55558946-E439-4D9B-BD01-D28DCCE2A5D0}" destId="{AA5EE196-E533-4BC3-8526-CDA826735439}" srcOrd="0" destOrd="0" presId="urn:microsoft.com/office/officeart/2005/8/layout/process2"/>
    <dgm:cxn modelId="{FCD0881A-20B3-C348-B237-4D2C526AF615}" type="presParOf" srcId="{6D706B17-3DB5-417E-8187-184A36CDD606}" destId="{3333C0B9-5A71-49F4-B795-3AD2F7554B7A}" srcOrd="8" destOrd="0" presId="urn:microsoft.com/office/officeart/2005/8/layout/process2"/>
    <dgm:cxn modelId="{9ABCF9C3-2A7D-AA44-B3D4-1B921C2E883F}" type="presParOf" srcId="{6D706B17-3DB5-417E-8187-184A36CDD606}" destId="{AF1B553F-D549-4E1E-92FC-3F7A5671989A}" srcOrd="9" destOrd="0" presId="urn:microsoft.com/office/officeart/2005/8/layout/process2"/>
    <dgm:cxn modelId="{062577CA-1353-CC43-8DB7-D502DDBB6BAF}" type="presParOf" srcId="{AF1B553F-D549-4E1E-92FC-3F7A5671989A}" destId="{13AD65FE-C366-4D9D-882F-06D94472A1FF}" srcOrd="0" destOrd="0" presId="urn:microsoft.com/office/officeart/2005/8/layout/process2"/>
    <dgm:cxn modelId="{560B0510-AA56-F645-8A1E-D220A7E914E7}" type="presParOf" srcId="{6D706B17-3DB5-417E-8187-184A36CDD606}" destId="{FE223C93-EA79-4E6E-8FFB-07A33133C84D}" srcOrd="10" destOrd="0" presId="urn:microsoft.com/office/officeart/2005/8/layout/process2"/>
    <dgm:cxn modelId="{C45680FA-025C-AD43-ADCD-2F57F07D807B}" type="presParOf" srcId="{6D706B17-3DB5-417E-8187-184A36CDD606}" destId="{32899468-02CB-434A-BC1F-9B7213193E97}" srcOrd="11" destOrd="0" presId="urn:microsoft.com/office/officeart/2005/8/layout/process2"/>
    <dgm:cxn modelId="{D9EB1C3B-5FF9-2F48-BA43-2F4C5605B6CC}" type="presParOf" srcId="{32899468-02CB-434A-BC1F-9B7213193E97}" destId="{57AB1905-A6B1-4FA8-A854-0906002A4DCE}" srcOrd="0" destOrd="0" presId="urn:microsoft.com/office/officeart/2005/8/layout/process2"/>
    <dgm:cxn modelId="{0130B89E-F5E4-264E-AF3F-9C7F75FC2A0F}"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16389E-4265-456B-B956-5843D91256C6}" type="doc">
      <dgm:prSet loTypeId="urn:microsoft.com/office/officeart/2005/8/layout/vList5" loCatId="list" qsTypeId="urn:microsoft.com/office/officeart/2005/8/quickstyle/3d1" qsCatId="3D" csTypeId="urn:microsoft.com/office/officeart/2005/8/colors/accent2_2" csCatId="accent2" phldr="1"/>
      <dgm:spPr/>
      <dgm:t>
        <a:bodyPr/>
        <a:lstStyle/>
        <a:p>
          <a:endParaRPr lang="en-US"/>
        </a:p>
      </dgm:t>
    </dgm:pt>
    <dgm:pt modelId="{4283A848-984A-4660-A35A-BB03C4C04D91}">
      <dgm:prSet phldrT="[Text]" custT="1"/>
      <dgm:spPr/>
      <dgm:t>
        <a:bodyPr/>
        <a:lstStyle/>
        <a:p>
          <a:r>
            <a:rPr lang="en-US" sz="4000" dirty="0" smtClean="0"/>
            <a:t>N</a:t>
          </a:r>
          <a:endParaRPr lang="en-US" sz="4000" dirty="0"/>
        </a:p>
      </dgm:t>
    </dgm:pt>
    <dgm:pt modelId="{F1CCDA38-883A-45AC-99B3-D11B1B66857D}" type="parTrans" cxnId="{F73CB618-97E8-4ECB-9E13-B255A7B4AF12}">
      <dgm:prSet/>
      <dgm:spPr/>
      <dgm:t>
        <a:bodyPr/>
        <a:lstStyle/>
        <a:p>
          <a:endParaRPr lang="en-US" sz="2000"/>
        </a:p>
      </dgm:t>
    </dgm:pt>
    <dgm:pt modelId="{C3C9760E-3924-458E-858C-68BD539AFEA0}" type="sibTrans" cxnId="{F73CB618-97E8-4ECB-9E13-B255A7B4AF12}">
      <dgm:prSet/>
      <dgm:spPr/>
      <dgm:t>
        <a:bodyPr/>
        <a:lstStyle/>
        <a:p>
          <a:endParaRPr lang="en-US" sz="2000"/>
        </a:p>
      </dgm:t>
    </dgm:pt>
    <dgm:pt modelId="{DFA509F9-710D-4DDA-BA0B-068A0B149F33}">
      <dgm:prSet phldrT="[Text]" custT="1"/>
      <dgm:spPr>
        <a:solidFill>
          <a:schemeClr val="accent3">
            <a:lumMod val="20000"/>
            <a:lumOff val="80000"/>
            <a:alpha val="90000"/>
          </a:schemeClr>
        </a:solidFill>
      </dgm:spPr>
      <dgm:t>
        <a:bodyPr/>
        <a:lstStyle/>
        <a:p>
          <a:r>
            <a:rPr lang="en-US" sz="2400" dirty="0" smtClean="0">
              <a:solidFill>
                <a:srgbClr val="3366FF"/>
              </a:solidFill>
            </a:rPr>
            <a:t>N</a:t>
          </a:r>
          <a:r>
            <a:rPr lang="en-US" sz="2400" dirty="0" smtClean="0"/>
            <a:t>ot resistant</a:t>
          </a:r>
          <a:endParaRPr lang="en-US" sz="2400" dirty="0"/>
        </a:p>
      </dgm:t>
    </dgm:pt>
    <dgm:pt modelId="{BD732C7D-FD83-4861-B28E-B0B7E58A1739}" type="parTrans" cxnId="{9862965D-3D83-44AB-BCB0-F818C6EDB232}">
      <dgm:prSet/>
      <dgm:spPr/>
      <dgm:t>
        <a:bodyPr/>
        <a:lstStyle/>
        <a:p>
          <a:endParaRPr lang="en-US" sz="2000"/>
        </a:p>
      </dgm:t>
    </dgm:pt>
    <dgm:pt modelId="{111DACFB-6910-47FC-BCFB-F80420AEEDD2}" type="sibTrans" cxnId="{9862965D-3D83-44AB-BCB0-F818C6EDB232}">
      <dgm:prSet/>
      <dgm:spPr/>
      <dgm:t>
        <a:bodyPr/>
        <a:lstStyle/>
        <a:p>
          <a:endParaRPr lang="en-US" sz="2000"/>
        </a:p>
      </dgm:t>
    </dgm:pt>
    <dgm:pt modelId="{B9326A1F-2BFC-4807-BEC1-C9BEBB7978A9}">
      <dgm:prSet phldrT="[Text]" custT="1"/>
      <dgm:spPr>
        <a:solidFill>
          <a:srgbClr val="0070C0"/>
        </a:solidFill>
      </dgm:spPr>
      <dgm:t>
        <a:bodyPr/>
        <a:lstStyle/>
        <a:p>
          <a:r>
            <a:rPr lang="en-US" sz="4000" dirty="0" smtClean="0"/>
            <a:t>R</a:t>
          </a:r>
          <a:endParaRPr lang="en-US" sz="4000" dirty="0"/>
        </a:p>
      </dgm:t>
    </dgm:pt>
    <dgm:pt modelId="{D925D2C9-C2D9-4704-9624-F56F82D702F8}" type="parTrans" cxnId="{583232A3-8C01-45F5-8626-4D84CF328F7A}">
      <dgm:prSet/>
      <dgm:spPr/>
      <dgm:t>
        <a:bodyPr/>
        <a:lstStyle/>
        <a:p>
          <a:endParaRPr lang="en-US" sz="2000"/>
        </a:p>
      </dgm:t>
    </dgm:pt>
    <dgm:pt modelId="{95126237-9D1A-4F6A-BD78-E10BE6104F3F}" type="sibTrans" cxnId="{583232A3-8C01-45F5-8626-4D84CF328F7A}">
      <dgm:prSet/>
      <dgm:spPr/>
      <dgm:t>
        <a:bodyPr/>
        <a:lstStyle/>
        <a:p>
          <a:endParaRPr lang="en-US" sz="2000"/>
        </a:p>
      </dgm:t>
    </dgm:pt>
    <dgm:pt modelId="{BADB83FF-E19A-4537-964B-3504BA2486C3}">
      <dgm:prSet phldrT="[Text]" custT="1"/>
      <dgm:spPr>
        <a:solidFill>
          <a:schemeClr val="accent3">
            <a:lumMod val="20000"/>
            <a:lumOff val="80000"/>
            <a:alpha val="90000"/>
          </a:schemeClr>
        </a:solidFill>
      </dgm:spPr>
      <dgm:t>
        <a:bodyPr/>
        <a:lstStyle/>
        <a:p>
          <a:r>
            <a:rPr lang="en-US" sz="2400" dirty="0" smtClean="0">
              <a:solidFill>
                <a:srgbClr val="3366FF"/>
              </a:solidFill>
            </a:rPr>
            <a:t>R</a:t>
          </a:r>
          <a:r>
            <a:rPr lang="en-US" sz="2400" dirty="0" smtClean="0"/>
            <a:t>esistant</a:t>
          </a:r>
          <a:endParaRPr lang="en-US" sz="2400" dirty="0"/>
        </a:p>
      </dgm:t>
    </dgm:pt>
    <dgm:pt modelId="{9D165C22-902C-463F-986C-1808D984A31A}" type="parTrans" cxnId="{4AB003B8-811D-4171-B28E-64642359E1C3}">
      <dgm:prSet/>
      <dgm:spPr/>
      <dgm:t>
        <a:bodyPr/>
        <a:lstStyle/>
        <a:p>
          <a:endParaRPr lang="en-US" sz="2000"/>
        </a:p>
      </dgm:t>
    </dgm:pt>
    <dgm:pt modelId="{CA6CB2CF-B993-416C-9EAD-3D2FEF749A6A}" type="sibTrans" cxnId="{4AB003B8-811D-4171-B28E-64642359E1C3}">
      <dgm:prSet/>
      <dgm:spPr/>
      <dgm:t>
        <a:bodyPr/>
        <a:lstStyle/>
        <a:p>
          <a:endParaRPr lang="en-US" sz="2000"/>
        </a:p>
      </dgm:t>
    </dgm:pt>
    <dgm:pt modelId="{A36203E7-6FCB-4235-9A1A-1F997000D672}">
      <dgm:prSet phldrT="[Text]" custT="1"/>
      <dgm:spPr>
        <a:solidFill>
          <a:srgbClr val="00B0F0"/>
        </a:solidFill>
      </dgm:spPr>
      <dgm:t>
        <a:bodyPr/>
        <a:lstStyle/>
        <a:p>
          <a:r>
            <a:rPr lang="en-US" sz="4000" dirty="0" smtClean="0"/>
            <a:t>P</a:t>
          </a:r>
          <a:endParaRPr lang="en-US" sz="4000" dirty="0"/>
        </a:p>
      </dgm:t>
    </dgm:pt>
    <dgm:pt modelId="{6AB712A3-88D3-4F09-8B10-3C2DCBEF8C2D}" type="parTrans" cxnId="{93C6E753-47DD-4C2E-9D40-D93606450A98}">
      <dgm:prSet/>
      <dgm:spPr/>
      <dgm:t>
        <a:bodyPr/>
        <a:lstStyle/>
        <a:p>
          <a:endParaRPr lang="en-US" sz="2000"/>
        </a:p>
      </dgm:t>
    </dgm:pt>
    <dgm:pt modelId="{0E95FEE8-A65C-42AE-98FB-C69528A49A2A}" type="sibTrans" cxnId="{93C6E753-47DD-4C2E-9D40-D93606450A98}">
      <dgm:prSet/>
      <dgm:spPr/>
      <dgm:t>
        <a:bodyPr/>
        <a:lstStyle/>
        <a:p>
          <a:endParaRPr lang="en-US" sz="2000"/>
        </a:p>
      </dgm:t>
    </dgm:pt>
    <dgm:pt modelId="{D1DA3964-40AE-40C8-B26C-E182077F3591}">
      <dgm:prSet phldrT="[Text]" custT="1"/>
      <dgm:spPr>
        <a:solidFill>
          <a:schemeClr val="accent3">
            <a:lumMod val="20000"/>
            <a:lumOff val="80000"/>
            <a:alpha val="90000"/>
          </a:schemeClr>
        </a:solidFill>
      </dgm:spPr>
      <dgm:t>
        <a:bodyPr/>
        <a:lstStyle/>
        <a:p>
          <a:r>
            <a:rPr lang="en-US" sz="2400" dirty="0" smtClean="0"/>
            <a:t>Oil </a:t>
          </a:r>
          <a:r>
            <a:rPr lang="en-US" sz="2400" dirty="0" smtClean="0">
              <a:solidFill>
                <a:srgbClr val="3366FF"/>
              </a:solidFill>
            </a:rPr>
            <a:t>P</a:t>
          </a:r>
          <a:r>
            <a:rPr lang="en-US" sz="2400" dirty="0" smtClean="0"/>
            <a:t>roof</a:t>
          </a:r>
          <a:endParaRPr lang="en-US" sz="2400" dirty="0"/>
        </a:p>
      </dgm:t>
    </dgm:pt>
    <dgm:pt modelId="{6CC575C1-8861-4691-9C31-8FFDF5850677}" type="parTrans" cxnId="{D76FFA86-3BC2-478F-8C58-CBFF8F9ED23F}">
      <dgm:prSet/>
      <dgm:spPr/>
      <dgm:t>
        <a:bodyPr/>
        <a:lstStyle/>
        <a:p>
          <a:endParaRPr lang="en-US" sz="2000"/>
        </a:p>
      </dgm:t>
    </dgm:pt>
    <dgm:pt modelId="{9BC96052-E180-4733-ADA4-863AB91D424A}" type="sibTrans" cxnId="{D76FFA86-3BC2-478F-8C58-CBFF8F9ED23F}">
      <dgm:prSet/>
      <dgm:spPr/>
      <dgm:t>
        <a:bodyPr/>
        <a:lstStyle/>
        <a:p>
          <a:endParaRPr lang="en-US" sz="2000"/>
        </a:p>
      </dgm:t>
    </dgm:pt>
    <dgm:pt modelId="{FB524C05-DAA8-46C1-8FAF-BE0012C997D1}" type="pres">
      <dgm:prSet presAssocID="{2216389E-4265-456B-B956-5843D91256C6}" presName="Name0" presStyleCnt="0">
        <dgm:presLayoutVars>
          <dgm:dir/>
          <dgm:animLvl val="lvl"/>
          <dgm:resizeHandles val="exact"/>
        </dgm:presLayoutVars>
      </dgm:prSet>
      <dgm:spPr/>
      <dgm:t>
        <a:bodyPr/>
        <a:lstStyle/>
        <a:p>
          <a:endParaRPr lang="en-US"/>
        </a:p>
      </dgm:t>
    </dgm:pt>
    <dgm:pt modelId="{657CD500-F21D-4190-93D1-654C473EE2F9}" type="pres">
      <dgm:prSet presAssocID="{4283A848-984A-4660-A35A-BB03C4C04D91}" presName="linNode" presStyleCnt="0"/>
      <dgm:spPr/>
    </dgm:pt>
    <dgm:pt modelId="{F3A9F09D-A565-4AC8-A7F0-291369D03E10}" type="pres">
      <dgm:prSet presAssocID="{4283A848-984A-4660-A35A-BB03C4C04D91}" presName="parentText" presStyleLbl="node1" presStyleIdx="0" presStyleCnt="3">
        <dgm:presLayoutVars>
          <dgm:chMax val="1"/>
          <dgm:bulletEnabled val="1"/>
        </dgm:presLayoutVars>
      </dgm:prSet>
      <dgm:spPr/>
      <dgm:t>
        <a:bodyPr/>
        <a:lstStyle/>
        <a:p>
          <a:endParaRPr lang="en-US"/>
        </a:p>
      </dgm:t>
    </dgm:pt>
    <dgm:pt modelId="{0F920D5C-29FA-43C3-B57B-A31EF8D78AEB}" type="pres">
      <dgm:prSet presAssocID="{4283A848-984A-4660-A35A-BB03C4C04D91}" presName="descendantText" presStyleLbl="alignAccFollowNode1" presStyleIdx="0" presStyleCnt="3">
        <dgm:presLayoutVars>
          <dgm:bulletEnabled val="1"/>
        </dgm:presLayoutVars>
      </dgm:prSet>
      <dgm:spPr/>
      <dgm:t>
        <a:bodyPr/>
        <a:lstStyle/>
        <a:p>
          <a:endParaRPr lang="en-US"/>
        </a:p>
      </dgm:t>
    </dgm:pt>
    <dgm:pt modelId="{93A3C75D-6760-46D9-9335-6F3E4C9613E9}" type="pres">
      <dgm:prSet presAssocID="{C3C9760E-3924-458E-858C-68BD539AFEA0}" presName="sp" presStyleCnt="0"/>
      <dgm:spPr/>
    </dgm:pt>
    <dgm:pt modelId="{BF930B47-EFF4-411F-AD34-5546A27DF39D}" type="pres">
      <dgm:prSet presAssocID="{B9326A1F-2BFC-4807-BEC1-C9BEBB7978A9}" presName="linNode" presStyleCnt="0"/>
      <dgm:spPr/>
    </dgm:pt>
    <dgm:pt modelId="{7B0FD3F5-5E60-4E75-9A67-2E3DA3BB5C28}" type="pres">
      <dgm:prSet presAssocID="{B9326A1F-2BFC-4807-BEC1-C9BEBB7978A9}" presName="parentText" presStyleLbl="node1" presStyleIdx="1" presStyleCnt="3">
        <dgm:presLayoutVars>
          <dgm:chMax val="1"/>
          <dgm:bulletEnabled val="1"/>
        </dgm:presLayoutVars>
      </dgm:prSet>
      <dgm:spPr/>
      <dgm:t>
        <a:bodyPr/>
        <a:lstStyle/>
        <a:p>
          <a:endParaRPr lang="en-US"/>
        </a:p>
      </dgm:t>
    </dgm:pt>
    <dgm:pt modelId="{CD3A2A2D-D4CD-4B0B-BCBF-E7B9DA49B62E}" type="pres">
      <dgm:prSet presAssocID="{B9326A1F-2BFC-4807-BEC1-C9BEBB7978A9}" presName="descendantText" presStyleLbl="alignAccFollowNode1" presStyleIdx="1" presStyleCnt="3" custLinFactNeighborY="0">
        <dgm:presLayoutVars>
          <dgm:bulletEnabled val="1"/>
        </dgm:presLayoutVars>
      </dgm:prSet>
      <dgm:spPr/>
      <dgm:t>
        <a:bodyPr/>
        <a:lstStyle/>
        <a:p>
          <a:endParaRPr lang="en-US"/>
        </a:p>
      </dgm:t>
    </dgm:pt>
    <dgm:pt modelId="{E5114269-CDF8-4C64-8A1F-92D89033CF06}" type="pres">
      <dgm:prSet presAssocID="{95126237-9D1A-4F6A-BD78-E10BE6104F3F}" presName="sp" presStyleCnt="0"/>
      <dgm:spPr/>
    </dgm:pt>
    <dgm:pt modelId="{E8185347-6B5F-40E4-9A58-348DB5538817}" type="pres">
      <dgm:prSet presAssocID="{A36203E7-6FCB-4235-9A1A-1F997000D672}" presName="linNode" presStyleCnt="0"/>
      <dgm:spPr/>
    </dgm:pt>
    <dgm:pt modelId="{5D41D0A9-27DD-4180-A02C-FCA11F9446C2}" type="pres">
      <dgm:prSet presAssocID="{A36203E7-6FCB-4235-9A1A-1F997000D672}" presName="parentText" presStyleLbl="node1" presStyleIdx="2" presStyleCnt="3">
        <dgm:presLayoutVars>
          <dgm:chMax val="1"/>
          <dgm:bulletEnabled val="1"/>
        </dgm:presLayoutVars>
      </dgm:prSet>
      <dgm:spPr/>
      <dgm:t>
        <a:bodyPr/>
        <a:lstStyle/>
        <a:p>
          <a:endParaRPr lang="en-US"/>
        </a:p>
      </dgm:t>
    </dgm:pt>
    <dgm:pt modelId="{1A8051B5-FD19-4368-ADC9-3797EBEE25F0}" type="pres">
      <dgm:prSet presAssocID="{A36203E7-6FCB-4235-9A1A-1F997000D672}" presName="descendantText" presStyleLbl="alignAccFollowNode1" presStyleIdx="2" presStyleCnt="3">
        <dgm:presLayoutVars>
          <dgm:bulletEnabled val="1"/>
        </dgm:presLayoutVars>
      </dgm:prSet>
      <dgm:spPr/>
      <dgm:t>
        <a:bodyPr/>
        <a:lstStyle/>
        <a:p>
          <a:endParaRPr lang="en-US"/>
        </a:p>
      </dgm:t>
    </dgm:pt>
  </dgm:ptLst>
  <dgm:cxnLst>
    <dgm:cxn modelId="{9862965D-3D83-44AB-BCB0-F818C6EDB232}" srcId="{4283A848-984A-4660-A35A-BB03C4C04D91}" destId="{DFA509F9-710D-4DDA-BA0B-068A0B149F33}" srcOrd="0" destOrd="0" parTransId="{BD732C7D-FD83-4861-B28E-B0B7E58A1739}" sibTransId="{111DACFB-6910-47FC-BCFB-F80420AEEDD2}"/>
    <dgm:cxn modelId="{FC0AD62F-8DFC-4549-B060-F27FB46F8F3A}" type="presOf" srcId="{DFA509F9-710D-4DDA-BA0B-068A0B149F33}" destId="{0F920D5C-29FA-43C3-B57B-A31EF8D78AEB}" srcOrd="0" destOrd="0" presId="urn:microsoft.com/office/officeart/2005/8/layout/vList5"/>
    <dgm:cxn modelId="{3FB85372-812D-7145-9141-6FAF3E500753}" type="presOf" srcId="{B9326A1F-2BFC-4807-BEC1-C9BEBB7978A9}" destId="{7B0FD3F5-5E60-4E75-9A67-2E3DA3BB5C28}" srcOrd="0" destOrd="0" presId="urn:microsoft.com/office/officeart/2005/8/layout/vList5"/>
    <dgm:cxn modelId="{8651B4D5-8ABC-C043-9377-C7C1FA1AD888}" type="presOf" srcId="{BADB83FF-E19A-4537-964B-3504BA2486C3}" destId="{CD3A2A2D-D4CD-4B0B-BCBF-E7B9DA49B62E}" srcOrd="0" destOrd="0" presId="urn:microsoft.com/office/officeart/2005/8/layout/vList5"/>
    <dgm:cxn modelId="{3F9C115F-210B-AF48-A845-1868415DD2FD}" type="presOf" srcId="{2216389E-4265-456B-B956-5843D91256C6}" destId="{FB524C05-DAA8-46C1-8FAF-BE0012C997D1}" srcOrd="0" destOrd="0" presId="urn:microsoft.com/office/officeart/2005/8/layout/vList5"/>
    <dgm:cxn modelId="{93C6E753-47DD-4C2E-9D40-D93606450A98}" srcId="{2216389E-4265-456B-B956-5843D91256C6}" destId="{A36203E7-6FCB-4235-9A1A-1F997000D672}" srcOrd="2" destOrd="0" parTransId="{6AB712A3-88D3-4F09-8B10-3C2DCBEF8C2D}" sibTransId="{0E95FEE8-A65C-42AE-98FB-C69528A49A2A}"/>
    <dgm:cxn modelId="{83B4EA26-395E-1842-962C-CC91A7F73CD1}" type="presOf" srcId="{D1DA3964-40AE-40C8-B26C-E182077F3591}" destId="{1A8051B5-FD19-4368-ADC9-3797EBEE25F0}" srcOrd="0" destOrd="0" presId="urn:microsoft.com/office/officeart/2005/8/layout/vList5"/>
    <dgm:cxn modelId="{BC352E25-F048-6340-95DE-AFF5B29ADA03}" type="presOf" srcId="{4283A848-984A-4660-A35A-BB03C4C04D91}" destId="{F3A9F09D-A565-4AC8-A7F0-291369D03E10}" srcOrd="0" destOrd="0" presId="urn:microsoft.com/office/officeart/2005/8/layout/vList5"/>
    <dgm:cxn modelId="{F73CB618-97E8-4ECB-9E13-B255A7B4AF12}" srcId="{2216389E-4265-456B-B956-5843D91256C6}" destId="{4283A848-984A-4660-A35A-BB03C4C04D91}" srcOrd="0" destOrd="0" parTransId="{F1CCDA38-883A-45AC-99B3-D11B1B66857D}" sibTransId="{C3C9760E-3924-458E-858C-68BD539AFEA0}"/>
    <dgm:cxn modelId="{4AB003B8-811D-4171-B28E-64642359E1C3}" srcId="{B9326A1F-2BFC-4807-BEC1-C9BEBB7978A9}" destId="{BADB83FF-E19A-4537-964B-3504BA2486C3}" srcOrd="0" destOrd="0" parTransId="{9D165C22-902C-463F-986C-1808D984A31A}" sibTransId="{CA6CB2CF-B993-416C-9EAD-3D2FEF749A6A}"/>
    <dgm:cxn modelId="{583232A3-8C01-45F5-8626-4D84CF328F7A}" srcId="{2216389E-4265-456B-B956-5843D91256C6}" destId="{B9326A1F-2BFC-4807-BEC1-C9BEBB7978A9}" srcOrd="1" destOrd="0" parTransId="{D925D2C9-C2D9-4704-9624-F56F82D702F8}" sibTransId="{95126237-9D1A-4F6A-BD78-E10BE6104F3F}"/>
    <dgm:cxn modelId="{D76FFA86-3BC2-478F-8C58-CBFF8F9ED23F}" srcId="{A36203E7-6FCB-4235-9A1A-1F997000D672}" destId="{D1DA3964-40AE-40C8-B26C-E182077F3591}" srcOrd="0" destOrd="0" parTransId="{6CC575C1-8861-4691-9C31-8FFDF5850677}" sibTransId="{9BC96052-E180-4733-ADA4-863AB91D424A}"/>
    <dgm:cxn modelId="{8145FE60-12DE-7544-A068-751050303EC9}" type="presOf" srcId="{A36203E7-6FCB-4235-9A1A-1F997000D672}" destId="{5D41D0A9-27DD-4180-A02C-FCA11F9446C2}" srcOrd="0" destOrd="0" presId="urn:microsoft.com/office/officeart/2005/8/layout/vList5"/>
    <dgm:cxn modelId="{86377F53-651B-F04C-8D12-7248D7C6FDB0}" type="presParOf" srcId="{FB524C05-DAA8-46C1-8FAF-BE0012C997D1}" destId="{657CD500-F21D-4190-93D1-654C473EE2F9}" srcOrd="0" destOrd="0" presId="urn:microsoft.com/office/officeart/2005/8/layout/vList5"/>
    <dgm:cxn modelId="{8CB83D8D-24AB-6E45-A712-D9D5371B31BD}" type="presParOf" srcId="{657CD500-F21D-4190-93D1-654C473EE2F9}" destId="{F3A9F09D-A565-4AC8-A7F0-291369D03E10}" srcOrd="0" destOrd="0" presId="urn:microsoft.com/office/officeart/2005/8/layout/vList5"/>
    <dgm:cxn modelId="{A8359C2C-FBB6-F349-AFA2-3F33ECA1C245}" type="presParOf" srcId="{657CD500-F21D-4190-93D1-654C473EE2F9}" destId="{0F920D5C-29FA-43C3-B57B-A31EF8D78AEB}" srcOrd="1" destOrd="0" presId="urn:microsoft.com/office/officeart/2005/8/layout/vList5"/>
    <dgm:cxn modelId="{AC65CEC8-954A-0E4B-9B45-902CB4AAC98E}" type="presParOf" srcId="{FB524C05-DAA8-46C1-8FAF-BE0012C997D1}" destId="{93A3C75D-6760-46D9-9335-6F3E4C9613E9}" srcOrd="1" destOrd="0" presId="urn:microsoft.com/office/officeart/2005/8/layout/vList5"/>
    <dgm:cxn modelId="{640EFEB5-9149-5A4D-88B9-5BDFEC17A29B}" type="presParOf" srcId="{FB524C05-DAA8-46C1-8FAF-BE0012C997D1}" destId="{BF930B47-EFF4-411F-AD34-5546A27DF39D}" srcOrd="2" destOrd="0" presId="urn:microsoft.com/office/officeart/2005/8/layout/vList5"/>
    <dgm:cxn modelId="{60DFDA92-7E9D-834A-87D3-157F24C658B5}" type="presParOf" srcId="{BF930B47-EFF4-411F-AD34-5546A27DF39D}" destId="{7B0FD3F5-5E60-4E75-9A67-2E3DA3BB5C28}" srcOrd="0" destOrd="0" presId="urn:microsoft.com/office/officeart/2005/8/layout/vList5"/>
    <dgm:cxn modelId="{59140364-69F2-5C4C-81DE-4B8A53BCEF5C}" type="presParOf" srcId="{BF930B47-EFF4-411F-AD34-5546A27DF39D}" destId="{CD3A2A2D-D4CD-4B0B-BCBF-E7B9DA49B62E}" srcOrd="1" destOrd="0" presId="urn:microsoft.com/office/officeart/2005/8/layout/vList5"/>
    <dgm:cxn modelId="{5A55BAFC-34B1-E64F-91A3-BA7F60804F88}" type="presParOf" srcId="{FB524C05-DAA8-46C1-8FAF-BE0012C997D1}" destId="{E5114269-CDF8-4C64-8A1F-92D89033CF06}" srcOrd="3" destOrd="0" presId="urn:microsoft.com/office/officeart/2005/8/layout/vList5"/>
    <dgm:cxn modelId="{4EC3DEA9-04C4-6E47-A99D-D355E3D8D85B}" type="presParOf" srcId="{FB524C05-DAA8-46C1-8FAF-BE0012C997D1}" destId="{E8185347-6B5F-40E4-9A58-348DB5538817}" srcOrd="4" destOrd="0" presId="urn:microsoft.com/office/officeart/2005/8/layout/vList5"/>
    <dgm:cxn modelId="{801681F2-4469-8D4C-AA58-D482D128EDD5}" type="presParOf" srcId="{E8185347-6B5F-40E4-9A58-348DB5538817}" destId="{5D41D0A9-27DD-4180-A02C-FCA11F9446C2}" srcOrd="0" destOrd="0" presId="urn:microsoft.com/office/officeart/2005/8/layout/vList5"/>
    <dgm:cxn modelId="{B880C1E8-7290-EF40-A432-D36E62D12E5B}" type="presParOf" srcId="{E8185347-6B5F-40E4-9A58-348DB5538817}" destId="{1A8051B5-FD19-4368-ADC9-3797EBEE25F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2109761" y="601"/>
          <a:ext cx="1876476" cy="492639"/>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Elimination</a:t>
          </a:r>
          <a:endParaRPr lang="en-US" sz="1700" kern="1200" dirty="0"/>
        </a:p>
      </dsp:txBody>
      <dsp:txXfrm>
        <a:off x="2124190" y="15030"/>
        <a:ext cx="1847618" cy="463781"/>
      </dsp:txXfrm>
    </dsp:sp>
    <dsp:sp modelId="{182A8F57-A4AC-49AA-BA96-1559B53EC01A}">
      <dsp:nvSpPr>
        <dsp:cNvPr id="0" name=""/>
        <dsp:cNvSpPr/>
      </dsp:nvSpPr>
      <dsp:spPr>
        <a:xfrm rot="5400000">
          <a:off x="2955630" y="505557"/>
          <a:ext cx="184739" cy="221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981493" y="524031"/>
        <a:ext cx="133013" cy="129317"/>
      </dsp:txXfrm>
    </dsp:sp>
    <dsp:sp modelId="{DBD01C1B-A207-4665-8500-AC032F874EC2}">
      <dsp:nvSpPr>
        <dsp:cNvPr id="0" name=""/>
        <dsp:cNvSpPr/>
      </dsp:nvSpPr>
      <dsp:spPr>
        <a:xfrm>
          <a:off x="2109761" y="739561"/>
          <a:ext cx="1876476" cy="492639"/>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Substitution</a:t>
          </a:r>
          <a:endParaRPr lang="en-US" sz="1700" kern="1200" dirty="0"/>
        </a:p>
      </dsp:txBody>
      <dsp:txXfrm>
        <a:off x="2124190" y="753990"/>
        <a:ext cx="1847618" cy="463781"/>
      </dsp:txXfrm>
    </dsp:sp>
    <dsp:sp modelId="{4DBA97E3-559C-44E7-B919-F6ABF5FEEA53}">
      <dsp:nvSpPr>
        <dsp:cNvPr id="0" name=""/>
        <dsp:cNvSpPr/>
      </dsp:nvSpPr>
      <dsp:spPr>
        <a:xfrm rot="5400000">
          <a:off x="2955630" y="1244516"/>
          <a:ext cx="184739" cy="221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981493" y="1262990"/>
        <a:ext cx="133013" cy="129317"/>
      </dsp:txXfrm>
    </dsp:sp>
    <dsp:sp modelId="{0F2F7FE5-89AE-40FF-91AD-16F953BAC9E0}">
      <dsp:nvSpPr>
        <dsp:cNvPr id="0" name=""/>
        <dsp:cNvSpPr/>
      </dsp:nvSpPr>
      <dsp:spPr>
        <a:xfrm>
          <a:off x="2109761" y="1478520"/>
          <a:ext cx="1876476" cy="4926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Modification</a:t>
          </a:r>
          <a:endParaRPr lang="en-US" sz="1700" kern="1200" dirty="0"/>
        </a:p>
      </dsp:txBody>
      <dsp:txXfrm>
        <a:off x="2124190" y="1492949"/>
        <a:ext cx="1847618" cy="463781"/>
      </dsp:txXfrm>
    </dsp:sp>
    <dsp:sp modelId="{181C85FC-D2C4-42A1-BB2C-DDC47B6A593C}">
      <dsp:nvSpPr>
        <dsp:cNvPr id="0" name=""/>
        <dsp:cNvSpPr/>
      </dsp:nvSpPr>
      <dsp:spPr>
        <a:xfrm rot="5400000">
          <a:off x="2955630" y="1983476"/>
          <a:ext cx="184739" cy="221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981493" y="2001950"/>
        <a:ext cx="133013" cy="129317"/>
      </dsp:txXfrm>
    </dsp:sp>
    <dsp:sp modelId="{616519FC-990A-44C9-ACE9-D821A4563A1D}">
      <dsp:nvSpPr>
        <dsp:cNvPr id="0" name=""/>
        <dsp:cNvSpPr/>
      </dsp:nvSpPr>
      <dsp:spPr>
        <a:xfrm>
          <a:off x="2109761" y="2217480"/>
          <a:ext cx="1876476" cy="4926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Containment</a:t>
          </a:r>
          <a:endParaRPr lang="en-US" sz="1700" kern="1200" dirty="0"/>
        </a:p>
      </dsp:txBody>
      <dsp:txXfrm>
        <a:off x="2124190" y="2231909"/>
        <a:ext cx="1847618" cy="463781"/>
      </dsp:txXfrm>
    </dsp:sp>
    <dsp:sp modelId="{55558946-E439-4D9B-BD01-D28DCCE2A5D0}">
      <dsp:nvSpPr>
        <dsp:cNvPr id="0" name=""/>
        <dsp:cNvSpPr/>
      </dsp:nvSpPr>
      <dsp:spPr>
        <a:xfrm rot="5400000">
          <a:off x="2955630" y="2722435"/>
          <a:ext cx="184739" cy="221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981493" y="2740909"/>
        <a:ext cx="133013" cy="129317"/>
      </dsp:txXfrm>
    </dsp:sp>
    <dsp:sp modelId="{3333C0B9-5A71-49F4-B795-3AD2F7554B7A}">
      <dsp:nvSpPr>
        <dsp:cNvPr id="0" name=""/>
        <dsp:cNvSpPr/>
      </dsp:nvSpPr>
      <dsp:spPr>
        <a:xfrm>
          <a:off x="2109761" y="2956439"/>
          <a:ext cx="1876476" cy="4926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Ventilation</a:t>
          </a:r>
          <a:endParaRPr lang="en-US" sz="1700" kern="1200" dirty="0"/>
        </a:p>
      </dsp:txBody>
      <dsp:txXfrm>
        <a:off x="2124190" y="2970868"/>
        <a:ext cx="1847618" cy="463781"/>
      </dsp:txXfrm>
    </dsp:sp>
    <dsp:sp modelId="{AF1B553F-D549-4E1E-92FC-3F7A5671989A}">
      <dsp:nvSpPr>
        <dsp:cNvPr id="0" name=""/>
        <dsp:cNvSpPr/>
      </dsp:nvSpPr>
      <dsp:spPr>
        <a:xfrm rot="5400000">
          <a:off x="2955630" y="3461395"/>
          <a:ext cx="184739" cy="221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981493" y="3479869"/>
        <a:ext cx="133013" cy="129317"/>
      </dsp:txXfrm>
    </dsp:sp>
    <dsp:sp modelId="{FE223C93-EA79-4E6E-8FFB-07A33133C84D}">
      <dsp:nvSpPr>
        <dsp:cNvPr id="0" name=""/>
        <dsp:cNvSpPr/>
      </dsp:nvSpPr>
      <dsp:spPr>
        <a:xfrm>
          <a:off x="2109761" y="3695399"/>
          <a:ext cx="1876476" cy="492639"/>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Work Practices</a:t>
          </a:r>
          <a:endParaRPr lang="en-US" sz="1700" kern="1200" dirty="0"/>
        </a:p>
      </dsp:txBody>
      <dsp:txXfrm>
        <a:off x="2124190" y="3709828"/>
        <a:ext cx="1847618" cy="463781"/>
      </dsp:txXfrm>
    </dsp:sp>
    <dsp:sp modelId="{32899468-02CB-434A-BC1F-9B7213193E97}">
      <dsp:nvSpPr>
        <dsp:cNvPr id="0" name=""/>
        <dsp:cNvSpPr/>
      </dsp:nvSpPr>
      <dsp:spPr>
        <a:xfrm rot="5400000">
          <a:off x="2955630" y="4200354"/>
          <a:ext cx="184739" cy="221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981493" y="4218828"/>
        <a:ext cx="133013" cy="129317"/>
      </dsp:txXfrm>
    </dsp:sp>
    <dsp:sp modelId="{5C7DC5C2-5F81-4A39-9006-A7CB049A832E}">
      <dsp:nvSpPr>
        <dsp:cNvPr id="0" name=""/>
        <dsp:cNvSpPr/>
      </dsp:nvSpPr>
      <dsp:spPr>
        <a:xfrm>
          <a:off x="2109761" y="4434358"/>
          <a:ext cx="1876476" cy="492639"/>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Personal Protection</a:t>
          </a:r>
          <a:endParaRPr lang="en-US" sz="1700" kern="1200" dirty="0"/>
        </a:p>
      </dsp:txBody>
      <dsp:txXfrm>
        <a:off x="2124190" y="4448787"/>
        <a:ext cx="1847618" cy="463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573442" y="561"/>
          <a:ext cx="1768333" cy="459607"/>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Elimination</a:t>
          </a:r>
          <a:endParaRPr lang="en-US" sz="1600" kern="1200" dirty="0"/>
        </a:p>
      </dsp:txBody>
      <dsp:txXfrm>
        <a:off x="1586903" y="14022"/>
        <a:ext cx="1741411" cy="432685"/>
      </dsp:txXfrm>
    </dsp:sp>
    <dsp:sp modelId="{182A8F57-A4AC-49AA-BA96-1559B53EC01A}">
      <dsp:nvSpPr>
        <dsp:cNvPr id="0" name=""/>
        <dsp:cNvSpPr/>
      </dsp:nvSpPr>
      <dsp:spPr>
        <a:xfrm rot="5400000">
          <a:off x="2371433" y="471659"/>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488894"/>
        <a:ext cx="124093" cy="120646"/>
      </dsp:txXfrm>
    </dsp:sp>
    <dsp:sp modelId="{DBD01C1B-A207-4665-8500-AC032F874EC2}">
      <dsp:nvSpPr>
        <dsp:cNvPr id="0" name=""/>
        <dsp:cNvSpPr/>
      </dsp:nvSpPr>
      <dsp:spPr>
        <a:xfrm>
          <a:off x="1573442" y="689972"/>
          <a:ext cx="1768333" cy="459607"/>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Substitution</a:t>
          </a:r>
          <a:endParaRPr lang="en-US" sz="1600" kern="1200" dirty="0"/>
        </a:p>
      </dsp:txBody>
      <dsp:txXfrm>
        <a:off x="1586903" y="703433"/>
        <a:ext cx="1741411" cy="432685"/>
      </dsp:txXfrm>
    </dsp:sp>
    <dsp:sp modelId="{4DBA97E3-559C-44E7-B919-F6ABF5FEEA53}">
      <dsp:nvSpPr>
        <dsp:cNvPr id="0" name=""/>
        <dsp:cNvSpPr/>
      </dsp:nvSpPr>
      <dsp:spPr>
        <a:xfrm rot="5400000">
          <a:off x="2371433" y="1161070"/>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1178305"/>
        <a:ext cx="124093" cy="120646"/>
      </dsp:txXfrm>
    </dsp:sp>
    <dsp:sp modelId="{0F2F7FE5-89AE-40FF-91AD-16F953BAC9E0}">
      <dsp:nvSpPr>
        <dsp:cNvPr id="0" name=""/>
        <dsp:cNvSpPr/>
      </dsp:nvSpPr>
      <dsp:spPr>
        <a:xfrm>
          <a:off x="1573442" y="1379384"/>
          <a:ext cx="1768333" cy="459607"/>
        </a:xfrm>
        <a:prstGeom prst="roundRect">
          <a:avLst>
            <a:gd name="adj" fmla="val 10000"/>
          </a:avLst>
        </a:prstGeom>
        <a:solidFill>
          <a:schemeClr val="accent5">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Modification</a:t>
          </a:r>
          <a:endParaRPr lang="en-US" sz="1600" kern="1200" dirty="0"/>
        </a:p>
      </dsp:txBody>
      <dsp:txXfrm>
        <a:off x="1586903" y="1392845"/>
        <a:ext cx="1741411" cy="432685"/>
      </dsp:txXfrm>
    </dsp:sp>
    <dsp:sp modelId="{181C85FC-D2C4-42A1-BB2C-DDC47B6A593C}">
      <dsp:nvSpPr>
        <dsp:cNvPr id="0" name=""/>
        <dsp:cNvSpPr/>
      </dsp:nvSpPr>
      <dsp:spPr>
        <a:xfrm rot="5400000">
          <a:off x="2371433" y="1850482"/>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1867717"/>
        <a:ext cx="124093" cy="120646"/>
      </dsp:txXfrm>
    </dsp:sp>
    <dsp:sp modelId="{616519FC-990A-44C9-ACE9-D821A4563A1D}">
      <dsp:nvSpPr>
        <dsp:cNvPr id="0" name=""/>
        <dsp:cNvSpPr/>
      </dsp:nvSpPr>
      <dsp:spPr>
        <a:xfrm>
          <a:off x="1573442" y="2068795"/>
          <a:ext cx="1768333" cy="459607"/>
        </a:xfrm>
        <a:prstGeom prst="roundRect">
          <a:avLst>
            <a:gd name="adj" fmla="val 10000"/>
          </a:avLst>
        </a:prstGeom>
        <a:solidFill>
          <a:schemeClr val="accent2"/>
        </a:solidFill>
        <a:ln w="25400" cap="flat" cmpd="sng" algn="ctr">
          <a:noFill/>
          <a:prstDash val="solid"/>
        </a:ln>
        <a:effectLst>
          <a:outerShdw blurRad="152400" dist="38100" dir="2700000" algn="tl" rotWithShape="0">
            <a:schemeClr val="accent4">
              <a:alpha val="43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Containment</a:t>
          </a:r>
          <a:endParaRPr lang="en-US" sz="1600" kern="1200" dirty="0"/>
        </a:p>
      </dsp:txBody>
      <dsp:txXfrm>
        <a:off x="1586903" y="2082256"/>
        <a:ext cx="1741411" cy="432685"/>
      </dsp:txXfrm>
    </dsp:sp>
    <dsp:sp modelId="{55558946-E439-4D9B-BD01-D28DCCE2A5D0}">
      <dsp:nvSpPr>
        <dsp:cNvPr id="0" name=""/>
        <dsp:cNvSpPr/>
      </dsp:nvSpPr>
      <dsp:spPr>
        <a:xfrm rot="5400000">
          <a:off x="2371433" y="2539893"/>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2557128"/>
        <a:ext cx="124093" cy="120646"/>
      </dsp:txXfrm>
    </dsp:sp>
    <dsp:sp modelId="{3333C0B9-5A71-49F4-B795-3AD2F7554B7A}">
      <dsp:nvSpPr>
        <dsp:cNvPr id="0" name=""/>
        <dsp:cNvSpPr/>
      </dsp:nvSpPr>
      <dsp:spPr>
        <a:xfrm>
          <a:off x="1573442" y="2758207"/>
          <a:ext cx="1768333" cy="459607"/>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Ventilation</a:t>
          </a:r>
          <a:endParaRPr lang="en-US" sz="1600" kern="1200" dirty="0"/>
        </a:p>
      </dsp:txBody>
      <dsp:txXfrm>
        <a:off x="1586903" y="2771668"/>
        <a:ext cx="1741411" cy="432685"/>
      </dsp:txXfrm>
    </dsp:sp>
    <dsp:sp modelId="{AF1B553F-D549-4E1E-92FC-3F7A5671989A}">
      <dsp:nvSpPr>
        <dsp:cNvPr id="0" name=""/>
        <dsp:cNvSpPr/>
      </dsp:nvSpPr>
      <dsp:spPr>
        <a:xfrm rot="5400000">
          <a:off x="2371433" y="3229305"/>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3246540"/>
        <a:ext cx="124093" cy="120646"/>
      </dsp:txXfrm>
    </dsp:sp>
    <dsp:sp modelId="{FE223C93-EA79-4E6E-8FFB-07A33133C84D}">
      <dsp:nvSpPr>
        <dsp:cNvPr id="0" name=""/>
        <dsp:cNvSpPr/>
      </dsp:nvSpPr>
      <dsp:spPr>
        <a:xfrm>
          <a:off x="1573442" y="3447618"/>
          <a:ext cx="1768333" cy="459607"/>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Work Practices</a:t>
          </a:r>
          <a:endParaRPr lang="en-US" sz="1600" kern="1200" dirty="0"/>
        </a:p>
      </dsp:txBody>
      <dsp:txXfrm>
        <a:off x="1586903" y="3461079"/>
        <a:ext cx="1741411" cy="432685"/>
      </dsp:txXfrm>
    </dsp:sp>
    <dsp:sp modelId="{32899468-02CB-434A-BC1F-9B7213193E97}">
      <dsp:nvSpPr>
        <dsp:cNvPr id="0" name=""/>
        <dsp:cNvSpPr/>
      </dsp:nvSpPr>
      <dsp:spPr>
        <a:xfrm rot="5400000">
          <a:off x="2371433" y="3918716"/>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3935951"/>
        <a:ext cx="124093" cy="120646"/>
      </dsp:txXfrm>
    </dsp:sp>
    <dsp:sp modelId="{5C7DC5C2-5F81-4A39-9006-A7CB049A832E}">
      <dsp:nvSpPr>
        <dsp:cNvPr id="0" name=""/>
        <dsp:cNvSpPr/>
      </dsp:nvSpPr>
      <dsp:spPr>
        <a:xfrm>
          <a:off x="1573442" y="4137030"/>
          <a:ext cx="1768333" cy="459607"/>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Personal Protection</a:t>
          </a:r>
          <a:endParaRPr lang="en-US" sz="1600" kern="1200" dirty="0"/>
        </a:p>
      </dsp:txBody>
      <dsp:txXfrm>
        <a:off x="1586903" y="4150491"/>
        <a:ext cx="1741411" cy="4326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573442" y="561"/>
          <a:ext cx="1768333" cy="459607"/>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Elimination</a:t>
          </a:r>
          <a:endParaRPr lang="en-US" sz="1600" kern="1200" dirty="0"/>
        </a:p>
      </dsp:txBody>
      <dsp:txXfrm>
        <a:off x="1586903" y="14022"/>
        <a:ext cx="1741411" cy="432685"/>
      </dsp:txXfrm>
    </dsp:sp>
    <dsp:sp modelId="{182A8F57-A4AC-49AA-BA96-1559B53EC01A}">
      <dsp:nvSpPr>
        <dsp:cNvPr id="0" name=""/>
        <dsp:cNvSpPr/>
      </dsp:nvSpPr>
      <dsp:spPr>
        <a:xfrm rot="5400000">
          <a:off x="2371433" y="471659"/>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488894"/>
        <a:ext cx="124093" cy="120646"/>
      </dsp:txXfrm>
    </dsp:sp>
    <dsp:sp modelId="{DBD01C1B-A207-4665-8500-AC032F874EC2}">
      <dsp:nvSpPr>
        <dsp:cNvPr id="0" name=""/>
        <dsp:cNvSpPr/>
      </dsp:nvSpPr>
      <dsp:spPr>
        <a:xfrm>
          <a:off x="1573442" y="689972"/>
          <a:ext cx="1768333" cy="459607"/>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Substitution</a:t>
          </a:r>
          <a:endParaRPr lang="en-US" sz="1600" kern="1200" dirty="0"/>
        </a:p>
      </dsp:txBody>
      <dsp:txXfrm>
        <a:off x="1586903" y="703433"/>
        <a:ext cx="1741411" cy="432685"/>
      </dsp:txXfrm>
    </dsp:sp>
    <dsp:sp modelId="{4DBA97E3-559C-44E7-B919-F6ABF5FEEA53}">
      <dsp:nvSpPr>
        <dsp:cNvPr id="0" name=""/>
        <dsp:cNvSpPr/>
      </dsp:nvSpPr>
      <dsp:spPr>
        <a:xfrm rot="5400000">
          <a:off x="2371433" y="1161070"/>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1178305"/>
        <a:ext cx="124093" cy="120646"/>
      </dsp:txXfrm>
    </dsp:sp>
    <dsp:sp modelId="{0F2F7FE5-89AE-40FF-91AD-16F953BAC9E0}">
      <dsp:nvSpPr>
        <dsp:cNvPr id="0" name=""/>
        <dsp:cNvSpPr/>
      </dsp:nvSpPr>
      <dsp:spPr>
        <a:xfrm>
          <a:off x="1573442" y="1379384"/>
          <a:ext cx="1768333" cy="459607"/>
        </a:xfrm>
        <a:prstGeom prst="roundRect">
          <a:avLst>
            <a:gd name="adj" fmla="val 10000"/>
          </a:avLst>
        </a:prstGeom>
        <a:solidFill>
          <a:schemeClr val="accent5">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Modification</a:t>
          </a:r>
          <a:endParaRPr lang="en-US" sz="1600" kern="1200" dirty="0"/>
        </a:p>
      </dsp:txBody>
      <dsp:txXfrm>
        <a:off x="1586903" y="1392845"/>
        <a:ext cx="1741411" cy="432685"/>
      </dsp:txXfrm>
    </dsp:sp>
    <dsp:sp modelId="{181C85FC-D2C4-42A1-BB2C-DDC47B6A593C}">
      <dsp:nvSpPr>
        <dsp:cNvPr id="0" name=""/>
        <dsp:cNvSpPr/>
      </dsp:nvSpPr>
      <dsp:spPr>
        <a:xfrm rot="5400000">
          <a:off x="2371433" y="1850482"/>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1867717"/>
        <a:ext cx="124093" cy="120646"/>
      </dsp:txXfrm>
    </dsp:sp>
    <dsp:sp modelId="{616519FC-990A-44C9-ACE9-D821A4563A1D}">
      <dsp:nvSpPr>
        <dsp:cNvPr id="0" name=""/>
        <dsp:cNvSpPr/>
      </dsp:nvSpPr>
      <dsp:spPr>
        <a:xfrm>
          <a:off x="1573442" y="2068795"/>
          <a:ext cx="1768333" cy="459607"/>
        </a:xfrm>
        <a:prstGeom prst="roundRect">
          <a:avLst>
            <a:gd name="adj" fmla="val 10000"/>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Containment</a:t>
          </a:r>
          <a:endParaRPr lang="en-US" sz="1600" kern="1200" dirty="0"/>
        </a:p>
      </dsp:txBody>
      <dsp:txXfrm>
        <a:off x="1586903" y="2082256"/>
        <a:ext cx="1741411" cy="432685"/>
      </dsp:txXfrm>
    </dsp:sp>
    <dsp:sp modelId="{55558946-E439-4D9B-BD01-D28DCCE2A5D0}">
      <dsp:nvSpPr>
        <dsp:cNvPr id="0" name=""/>
        <dsp:cNvSpPr/>
      </dsp:nvSpPr>
      <dsp:spPr>
        <a:xfrm rot="5400000">
          <a:off x="2371433" y="2539893"/>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2557128"/>
        <a:ext cx="124093" cy="120646"/>
      </dsp:txXfrm>
    </dsp:sp>
    <dsp:sp modelId="{3333C0B9-5A71-49F4-B795-3AD2F7554B7A}">
      <dsp:nvSpPr>
        <dsp:cNvPr id="0" name=""/>
        <dsp:cNvSpPr/>
      </dsp:nvSpPr>
      <dsp:spPr>
        <a:xfrm>
          <a:off x="1573442" y="2758207"/>
          <a:ext cx="1768333" cy="459607"/>
        </a:xfrm>
        <a:prstGeom prst="roundRect">
          <a:avLst>
            <a:gd name="adj" fmla="val 10000"/>
          </a:avLst>
        </a:prstGeom>
        <a:solidFill>
          <a:schemeClr val="accent2"/>
        </a:solidFill>
        <a:ln w="25400" cap="flat" cmpd="sng" algn="ctr">
          <a:noFill/>
          <a:prstDash val="solid"/>
        </a:ln>
        <a:effectLst>
          <a:outerShdw blurRad="206375" dist="38100" dir="2700000" algn="tl" rotWithShape="0">
            <a:schemeClr val="accent4">
              <a:alpha val="43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Ventilation</a:t>
          </a:r>
          <a:endParaRPr lang="en-US" sz="1600" kern="1200" dirty="0"/>
        </a:p>
      </dsp:txBody>
      <dsp:txXfrm>
        <a:off x="1586903" y="2771668"/>
        <a:ext cx="1741411" cy="432685"/>
      </dsp:txXfrm>
    </dsp:sp>
    <dsp:sp modelId="{AF1B553F-D549-4E1E-92FC-3F7A5671989A}">
      <dsp:nvSpPr>
        <dsp:cNvPr id="0" name=""/>
        <dsp:cNvSpPr/>
      </dsp:nvSpPr>
      <dsp:spPr>
        <a:xfrm rot="5400000">
          <a:off x="2371433" y="3229305"/>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3246540"/>
        <a:ext cx="124093" cy="120646"/>
      </dsp:txXfrm>
    </dsp:sp>
    <dsp:sp modelId="{FE223C93-EA79-4E6E-8FFB-07A33133C84D}">
      <dsp:nvSpPr>
        <dsp:cNvPr id="0" name=""/>
        <dsp:cNvSpPr/>
      </dsp:nvSpPr>
      <dsp:spPr>
        <a:xfrm>
          <a:off x="1573442" y="3447618"/>
          <a:ext cx="1768333" cy="459607"/>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Work Practices</a:t>
          </a:r>
          <a:endParaRPr lang="en-US" sz="1600" kern="1200" dirty="0"/>
        </a:p>
      </dsp:txBody>
      <dsp:txXfrm>
        <a:off x="1586903" y="3461079"/>
        <a:ext cx="1741411" cy="432685"/>
      </dsp:txXfrm>
    </dsp:sp>
    <dsp:sp modelId="{32899468-02CB-434A-BC1F-9B7213193E97}">
      <dsp:nvSpPr>
        <dsp:cNvPr id="0" name=""/>
        <dsp:cNvSpPr/>
      </dsp:nvSpPr>
      <dsp:spPr>
        <a:xfrm rot="5400000">
          <a:off x="2371433" y="3918716"/>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3935951"/>
        <a:ext cx="124093" cy="120646"/>
      </dsp:txXfrm>
    </dsp:sp>
    <dsp:sp modelId="{5C7DC5C2-5F81-4A39-9006-A7CB049A832E}">
      <dsp:nvSpPr>
        <dsp:cNvPr id="0" name=""/>
        <dsp:cNvSpPr/>
      </dsp:nvSpPr>
      <dsp:spPr>
        <a:xfrm>
          <a:off x="1573442" y="4137030"/>
          <a:ext cx="1768333" cy="459607"/>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Personal Protection</a:t>
          </a:r>
          <a:endParaRPr lang="en-US" sz="1600" kern="1200" dirty="0"/>
        </a:p>
      </dsp:txBody>
      <dsp:txXfrm>
        <a:off x="1586903" y="4150491"/>
        <a:ext cx="1741411" cy="4326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573442" y="561"/>
          <a:ext cx="1768333" cy="459607"/>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Elimination</a:t>
          </a:r>
          <a:endParaRPr lang="en-US" sz="1600" kern="1200" dirty="0"/>
        </a:p>
      </dsp:txBody>
      <dsp:txXfrm>
        <a:off x="1586903" y="14022"/>
        <a:ext cx="1741411" cy="432685"/>
      </dsp:txXfrm>
    </dsp:sp>
    <dsp:sp modelId="{182A8F57-A4AC-49AA-BA96-1559B53EC01A}">
      <dsp:nvSpPr>
        <dsp:cNvPr id="0" name=""/>
        <dsp:cNvSpPr/>
      </dsp:nvSpPr>
      <dsp:spPr>
        <a:xfrm rot="5400000">
          <a:off x="2371433" y="471659"/>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488894"/>
        <a:ext cx="124093" cy="120646"/>
      </dsp:txXfrm>
    </dsp:sp>
    <dsp:sp modelId="{DBD01C1B-A207-4665-8500-AC032F874EC2}">
      <dsp:nvSpPr>
        <dsp:cNvPr id="0" name=""/>
        <dsp:cNvSpPr/>
      </dsp:nvSpPr>
      <dsp:spPr>
        <a:xfrm>
          <a:off x="1573442" y="689972"/>
          <a:ext cx="1768333" cy="459607"/>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Substitution</a:t>
          </a:r>
          <a:endParaRPr lang="en-US" sz="1600" kern="1200" dirty="0"/>
        </a:p>
      </dsp:txBody>
      <dsp:txXfrm>
        <a:off x="1586903" y="703433"/>
        <a:ext cx="1741411" cy="432685"/>
      </dsp:txXfrm>
    </dsp:sp>
    <dsp:sp modelId="{4DBA97E3-559C-44E7-B919-F6ABF5FEEA53}">
      <dsp:nvSpPr>
        <dsp:cNvPr id="0" name=""/>
        <dsp:cNvSpPr/>
      </dsp:nvSpPr>
      <dsp:spPr>
        <a:xfrm rot="5400000">
          <a:off x="2371433" y="1161070"/>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1178305"/>
        <a:ext cx="124093" cy="120646"/>
      </dsp:txXfrm>
    </dsp:sp>
    <dsp:sp modelId="{0F2F7FE5-89AE-40FF-91AD-16F953BAC9E0}">
      <dsp:nvSpPr>
        <dsp:cNvPr id="0" name=""/>
        <dsp:cNvSpPr/>
      </dsp:nvSpPr>
      <dsp:spPr>
        <a:xfrm>
          <a:off x="1573442" y="1379384"/>
          <a:ext cx="1768333" cy="459607"/>
        </a:xfrm>
        <a:prstGeom prst="roundRect">
          <a:avLst>
            <a:gd name="adj" fmla="val 10000"/>
          </a:avLst>
        </a:prstGeom>
        <a:solidFill>
          <a:schemeClr val="accent5">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Modification</a:t>
          </a:r>
          <a:endParaRPr lang="en-US" sz="1600" kern="1200" dirty="0"/>
        </a:p>
      </dsp:txBody>
      <dsp:txXfrm>
        <a:off x="1586903" y="1392845"/>
        <a:ext cx="1741411" cy="432685"/>
      </dsp:txXfrm>
    </dsp:sp>
    <dsp:sp modelId="{181C85FC-D2C4-42A1-BB2C-DDC47B6A593C}">
      <dsp:nvSpPr>
        <dsp:cNvPr id="0" name=""/>
        <dsp:cNvSpPr/>
      </dsp:nvSpPr>
      <dsp:spPr>
        <a:xfrm rot="5400000">
          <a:off x="2371433" y="1850482"/>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1867717"/>
        <a:ext cx="124093" cy="120646"/>
      </dsp:txXfrm>
    </dsp:sp>
    <dsp:sp modelId="{616519FC-990A-44C9-ACE9-D821A4563A1D}">
      <dsp:nvSpPr>
        <dsp:cNvPr id="0" name=""/>
        <dsp:cNvSpPr/>
      </dsp:nvSpPr>
      <dsp:spPr>
        <a:xfrm>
          <a:off x="1573442" y="2068795"/>
          <a:ext cx="1768333" cy="459607"/>
        </a:xfrm>
        <a:prstGeom prst="roundRect">
          <a:avLst>
            <a:gd name="adj" fmla="val 10000"/>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Containment</a:t>
          </a:r>
          <a:endParaRPr lang="en-US" sz="1600" kern="1200" dirty="0"/>
        </a:p>
      </dsp:txBody>
      <dsp:txXfrm>
        <a:off x="1586903" y="2082256"/>
        <a:ext cx="1741411" cy="432685"/>
      </dsp:txXfrm>
    </dsp:sp>
    <dsp:sp modelId="{55558946-E439-4D9B-BD01-D28DCCE2A5D0}">
      <dsp:nvSpPr>
        <dsp:cNvPr id="0" name=""/>
        <dsp:cNvSpPr/>
      </dsp:nvSpPr>
      <dsp:spPr>
        <a:xfrm rot="5400000">
          <a:off x="2371433" y="2539893"/>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2557128"/>
        <a:ext cx="124093" cy="120646"/>
      </dsp:txXfrm>
    </dsp:sp>
    <dsp:sp modelId="{3333C0B9-5A71-49F4-B795-3AD2F7554B7A}">
      <dsp:nvSpPr>
        <dsp:cNvPr id="0" name=""/>
        <dsp:cNvSpPr/>
      </dsp:nvSpPr>
      <dsp:spPr>
        <a:xfrm>
          <a:off x="1573442" y="2758207"/>
          <a:ext cx="1768333" cy="459607"/>
        </a:xfrm>
        <a:prstGeom prst="roundRect">
          <a:avLst>
            <a:gd name="adj" fmla="val 10000"/>
          </a:avLst>
        </a:prstGeom>
        <a:solidFill>
          <a:schemeClr val="tx2"/>
        </a:solidFill>
        <a:ln w="25400" cap="flat" cmpd="sng" algn="ctr">
          <a:noFill/>
          <a:prstDash val="solid"/>
        </a:ln>
        <a:effectLst>
          <a:outerShdw blurRad="206375" dist="38100" dir="2700000" algn="tl" rotWithShape="0">
            <a:schemeClr val="accent4">
              <a:alpha val="43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Ventilation</a:t>
          </a:r>
          <a:endParaRPr lang="en-US" sz="1600" kern="1200" dirty="0"/>
        </a:p>
      </dsp:txBody>
      <dsp:txXfrm>
        <a:off x="1586903" y="2771668"/>
        <a:ext cx="1741411" cy="432685"/>
      </dsp:txXfrm>
    </dsp:sp>
    <dsp:sp modelId="{AF1B553F-D549-4E1E-92FC-3F7A5671989A}">
      <dsp:nvSpPr>
        <dsp:cNvPr id="0" name=""/>
        <dsp:cNvSpPr/>
      </dsp:nvSpPr>
      <dsp:spPr>
        <a:xfrm rot="5400000">
          <a:off x="2371433" y="3229305"/>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3246540"/>
        <a:ext cx="124093" cy="120646"/>
      </dsp:txXfrm>
    </dsp:sp>
    <dsp:sp modelId="{FE223C93-EA79-4E6E-8FFB-07A33133C84D}">
      <dsp:nvSpPr>
        <dsp:cNvPr id="0" name=""/>
        <dsp:cNvSpPr/>
      </dsp:nvSpPr>
      <dsp:spPr>
        <a:xfrm>
          <a:off x="1573442" y="3447618"/>
          <a:ext cx="1768333"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Work Practices</a:t>
          </a:r>
          <a:endParaRPr lang="en-US" sz="1600" kern="1200" dirty="0"/>
        </a:p>
      </dsp:txBody>
      <dsp:txXfrm>
        <a:off x="1586903" y="3461079"/>
        <a:ext cx="1741411" cy="432685"/>
      </dsp:txXfrm>
    </dsp:sp>
    <dsp:sp modelId="{32899468-02CB-434A-BC1F-9B7213193E97}">
      <dsp:nvSpPr>
        <dsp:cNvPr id="0" name=""/>
        <dsp:cNvSpPr/>
      </dsp:nvSpPr>
      <dsp:spPr>
        <a:xfrm rot="5400000">
          <a:off x="2371433" y="3918716"/>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3935951"/>
        <a:ext cx="124093" cy="120646"/>
      </dsp:txXfrm>
    </dsp:sp>
    <dsp:sp modelId="{5C7DC5C2-5F81-4A39-9006-A7CB049A832E}">
      <dsp:nvSpPr>
        <dsp:cNvPr id="0" name=""/>
        <dsp:cNvSpPr/>
      </dsp:nvSpPr>
      <dsp:spPr>
        <a:xfrm>
          <a:off x="1573442" y="4137030"/>
          <a:ext cx="1768333" cy="459607"/>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Personal Protection</a:t>
          </a:r>
          <a:endParaRPr lang="en-US" sz="1600" kern="1200" dirty="0"/>
        </a:p>
      </dsp:txBody>
      <dsp:txXfrm>
        <a:off x="1586903" y="4150491"/>
        <a:ext cx="1741411" cy="4326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573442" y="561"/>
          <a:ext cx="1768333" cy="459607"/>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Elimination</a:t>
          </a:r>
          <a:endParaRPr lang="en-US" sz="1600" kern="1200" dirty="0"/>
        </a:p>
      </dsp:txBody>
      <dsp:txXfrm>
        <a:off x="1586903" y="14022"/>
        <a:ext cx="1741411" cy="432685"/>
      </dsp:txXfrm>
    </dsp:sp>
    <dsp:sp modelId="{182A8F57-A4AC-49AA-BA96-1559B53EC01A}">
      <dsp:nvSpPr>
        <dsp:cNvPr id="0" name=""/>
        <dsp:cNvSpPr/>
      </dsp:nvSpPr>
      <dsp:spPr>
        <a:xfrm rot="5400000">
          <a:off x="2371433" y="471659"/>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488894"/>
        <a:ext cx="124093" cy="120646"/>
      </dsp:txXfrm>
    </dsp:sp>
    <dsp:sp modelId="{DBD01C1B-A207-4665-8500-AC032F874EC2}">
      <dsp:nvSpPr>
        <dsp:cNvPr id="0" name=""/>
        <dsp:cNvSpPr/>
      </dsp:nvSpPr>
      <dsp:spPr>
        <a:xfrm>
          <a:off x="1573442" y="689972"/>
          <a:ext cx="1768333" cy="459607"/>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Substitution</a:t>
          </a:r>
          <a:endParaRPr lang="en-US" sz="1600" kern="1200" dirty="0"/>
        </a:p>
      </dsp:txBody>
      <dsp:txXfrm>
        <a:off x="1586903" y="703433"/>
        <a:ext cx="1741411" cy="432685"/>
      </dsp:txXfrm>
    </dsp:sp>
    <dsp:sp modelId="{4DBA97E3-559C-44E7-B919-F6ABF5FEEA53}">
      <dsp:nvSpPr>
        <dsp:cNvPr id="0" name=""/>
        <dsp:cNvSpPr/>
      </dsp:nvSpPr>
      <dsp:spPr>
        <a:xfrm rot="5400000">
          <a:off x="2371433" y="1161070"/>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1178305"/>
        <a:ext cx="124093" cy="120646"/>
      </dsp:txXfrm>
    </dsp:sp>
    <dsp:sp modelId="{0F2F7FE5-89AE-40FF-91AD-16F953BAC9E0}">
      <dsp:nvSpPr>
        <dsp:cNvPr id="0" name=""/>
        <dsp:cNvSpPr/>
      </dsp:nvSpPr>
      <dsp:spPr>
        <a:xfrm>
          <a:off x="1573442" y="1379384"/>
          <a:ext cx="1768333" cy="459607"/>
        </a:xfrm>
        <a:prstGeom prst="roundRect">
          <a:avLst>
            <a:gd name="adj" fmla="val 10000"/>
          </a:avLst>
        </a:prstGeom>
        <a:solidFill>
          <a:schemeClr val="accent5">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Modification</a:t>
          </a:r>
          <a:endParaRPr lang="en-US" sz="1600" kern="1200" dirty="0"/>
        </a:p>
      </dsp:txBody>
      <dsp:txXfrm>
        <a:off x="1586903" y="1392845"/>
        <a:ext cx="1741411" cy="432685"/>
      </dsp:txXfrm>
    </dsp:sp>
    <dsp:sp modelId="{181C85FC-D2C4-42A1-BB2C-DDC47B6A593C}">
      <dsp:nvSpPr>
        <dsp:cNvPr id="0" name=""/>
        <dsp:cNvSpPr/>
      </dsp:nvSpPr>
      <dsp:spPr>
        <a:xfrm rot="5400000">
          <a:off x="2371433" y="1850482"/>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1867717"/>
        <a:ext cx="124093" cy="120646"/>
      </dsp:txXfrm>
    </dsp:sp>
    <dsp:sp modelId="{616519FC-990A-44C9-ACE9-D821A4563A1D}">
      <dsp:nvSpPr>
        <dsp:cNvPr id="0" name=""/>
        <dsp:cNvSpPr/>
      </dsp:nvSpPr>
      <dsp:spPr>
        <a:xfrm>
          <a:off x="1573442" y="2068795"/>
          <a:ext cx="1768333" cy="459607"/>
        </a:xfrm>
        <a:prstGeom prst="roundRect">
          <a:avLst>
            <a:gd name="adj" fmla="val 10000"/>
          </a:avLst>
        </a:prstGeom>
        <a:solidFill>
          <a:schemeClr val="tx1">
            <a:lumMod val="65000"/>
            <a:lumOff val="3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Containment</a:t>
          </a:r>
          <a:endParaRPr lang="en-US" sz="1600" kern="1200" dirty="0"/>
        </a:p>
      </dsp:txBody>
      <dsp:txXfrm>
        <a:off x="1586903" y="2082256"/>
        <a:ext cx="1741411" cy="432685"/>
      </dsp:txXfrm>
    </dsp:sp>
    <dsp:sp modelId="{55558946-E439-4D9B-BD01-D28DCCE2A5D0}">
      <dsp:nvSpPr>
        <dsp:cNvPr id="0" name=""/>
        <dsp:cNvSpPr/>
      </dsp:nvSpPr>
      <dsp:spPr>
        <a:xfrm rot="5400000">
          <a:off x="2371433" y="2539893"/>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2557128"/>
        <a:ext cx="124093" cy="120646"/>
      </dsp:txXfrm>
    </dsp:sp>
    <dsp:sp modelId="{3333C0B9-5A71-49F4-B795-3AD2F7554B7A}">
      <dsp:nvSpPr>
        <dsp:cNvPr id="0" name=""/>
        <dsp:cNvSpPr/>
      </dsp:nvSpPr>
      <dsp:spPr>
        <a:xfrm>
          <a:off x="1573442" y="2758207"/>
          <a:ext cx="1768333" cy="459607"/>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Ventilation</a:t>
          </a:r>
          <a:endParaRPr lang="en-US" sz="1600" kern="1200" dirty="0"/>
        </a:p>
      </dsp:txBody>
      <dsp:txXfrm>
        <a:off x="1586903" y="2771668"/>
        <a:ext cx="1741411" cy="432685"/>
      </dsp:txXfrm>
    </dsp:sp>
    <dsp:sp modelId="{AF1B553F-D549-4E1E-92FC-3F7A5671989A}">
      <dsp:nvSpPr>
        <dsp:cNvPr id="0" name=""/>
        <dsp:cNvSpPr/>
      </dsp:nvSpPr>
      <dsp:spPr>
        <a:xfrm rot="5400000">
          <a:off x="2371433" y="3229305"/>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3246540"/>
        <a:ext cx="124093" cy="120646"/>
      </dsp:txXfrm>
    </dsp:sp>
    <dsp:sp modelId="{FE223C93-EA79-4E6E-8FFB-07A33133C84D}">
      <dsp:nvSpPr>
        <dsp:cNvPr id="0" name=""/>
        <dsp:cNvSpPr/>
      </dsp:nvSpPr>
      <dsp:spPr>
        <a:xfrm>
          <a:off x="1573442" y="3447618"/>
          <a:ext cx="1768333" cy="459607"/>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Work Practices</a:t>
          </a:r>
          <a:endParaRPr lang="en-US" sz="1600" kern="1200" dirty="0"/>
        </a:p>
      </dsp:txBody>
      <dsp:txXfrm>
        <a:off x="1586903" y="3461079"/>
        <a:ext cx="1741411" cy="432685"/>
      </dsp:txXfrm>
    </dsp:sp>
    <dsp:sp modelId="{32899468-02CB-434A-BC1F-9B7213193E97}">
      <dsp:nvSpPr>
        <dsp:cNvPr id="0" name=""/>
        <dsp:cNvSpPr/>
      </dsp:nvSpPr>
      <dsp:spPr>
        <a:xfrm rot="5400000">
          <a:off x="2371433" y="3918716"/>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395563" y="3935951"/>
        <a:ext cx="124093" cy="120646"/>
      </dsp:txXfrm>
    </dsp:sp>
    <dsp:sp modelId="{5C7DC5C2-5F81-4A39-9006-A7CB049A832E}">
      <dsp:nvSpPr>
        <dsp:cNvPr id="0" name=""/>
        <dsp:cNvSpPr/>
      </dsp:nvSpPr>
      <dsp:spPr>
        <a:xfrm>
          <a:off x="1573442" y="4137030"/>
          <a:ext cx="1768333" cy="459607"/>
        </a:xfrm>
        <a:prstGeom prst="roundRect">
          <a:avLst>
            <a:gd name="adj" fmla="val 10000"/>
          </a:avLst>
        </a:prstGeom>
        <a:solidFill>
          <a:schemeClr val="accent2"/>
        </a:solidFill>
        <a:ln w="25400" cap="flat" cmpd="sng" algn="ctr">
          <a:noFill/>
          <a:prstDash val="solid"/>
        </a:ln>
        <a:effectLst>
          <a:outerShdw blurRad="371475" dist="114300" dir="2700000" algn="tl" rotWithShape="0">
            <a:schemeClr val="accent6">
              <a:lumMod val="75000"/>
              <a:alpha val="43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Personal Protection</a:t>
          </a:r>
          <a:endParaRPr lang="en-US" sz="1600" kern="1200" dirty="0"/>
        </a:p>
      </dsp:txBody>
      <dsp:txXfrm>
        <a:off x="1586903" y="4150491"/>
        <a:ext cx="1741411" cy="4326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20D5C-29FA-43C3-B57B-A31EF8D78AEB}">
      <dsp:nvSpPr>
        <dsp:cNvPr id="0" name=""/>
        <dsp:cNvSpPr/>
      </dsp:nvSpPr>
      <dsp:spPr>
        <a:xfrm rot="5400000">
          <a:off x="2192571" y="-726531"/>
          <a:ext cx="779537" cy="2430438"/>
        </a:xfrm>
        <a:prstGeom prst="round2SameRect">
          <a:avLst/>
        </a:prstGeom>
        <a:solidFill>
          <a:schemeClr val="accent3">
            <a:lumMod val="20000"/>
            <a:lumOff val="80000"/>
            <a:alpha val="9000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solidFill>
                <a:srgbClr val="3366FF"/>
              </a:solidFill>
            </a:rPr>
            <a:t>N</a:t>
          </a:r>
          <a:r>
            <a:rPr lang="en-US" sz="2400" kern="1200" dirty="0" smtClean="0"/>
            <a:t>ot resistant</a:t>
          </a:r>
          <a:endParaRPr lang="en-US" sz="2400" kern="1200" dirty="0"/>
        </a:p>
      </dsp:txBody>
      <dsp:txXfrm rot="-5400000">
        <a:off x="1367121" y="136973"/>
        <a:ext cx="2392384" cy="703429"/>
      </dsp:txXfrm>
    </dsp:sp>
    <dsp:sp modelId="{F3A9F09D-A565-4AC8-A7F0-291369D03E10}">
      <dsp:nvSpPr>
        <dsp:cNvPr id="0" name=""/>
        <dsp:cNvSpPr/>
      </dsp:nvSpPr>
      <dsp:spPr>
        <a:xfrm>
          <a:off x="0" y="1476"/>
          <a:ext cx="1367121" cy="974422"/>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kern="1200" dirty="0" smtClean="0"/>
            <a:t>N</a:t>
          </a:r>
          <a:endParaRPr lang="en-US" sz="4000" kern="1200" dirty="0"/>
        </a:p>
      </dsp:txBody>
      <dsp:txXfrm>
        <a:off x="47567" y="49043"/>
        <a:ext cx="1271987" cy="879288"/>
      </dsp:txXfrm>
    </dsp:sp>
    <dsp:sp modelId="{CD3A2A2D-D4CD-4B0B-BCBF-E7B9DA49B62E}">
      <dsp:nvSpPr>
        <dsp:cNvPr id="0" name=""/>
        <dsp:cNvSpPr/>
      </dsp:nvSpPr>
      <dsp:spPr>
        <a:xfrm rot="5400000">
          <a:off x="2192571" y="296611"/>
          <a:ext cx="779537" cy="2430438"/>
        </a:xfrm>
        <a:prstGeom prst="round2SameRect">
          <a:avLst/>
        </a:prstGeom>
        <a:solidFill>
          <a:schemeClr val="accent3">
            <a:lumMod val="20000"/>
            <a:lumOff val="80000"/>
            <a:alpha val="9000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solidFill>
                <a:srgbClr val="3366FF"/>
              </a:solidFill>
            </a:rPr>
            <a:t>R</a:t>
          </a:r>
          <a:r>
            <a:rPr lang="en-US" sz="2400" kern="1200" dirty="0" smtClean="0"/>
            <a:t>esistant</a:t>
          </a:r>
          <a:endParaRPr lang="en-US" sz="2400" kern="1200" dirty="0"/>
        </a:p>
      </dsp:txBody>
      <dsp:txXfrm rot="-5400000">
        <a:off x="1367121" y="1160115"/>
        <a:ext cx="2392384" cy="703429"/>
      </dsp:txXfrm>
    </dsp:sp>
    <dsp:sp modelId="{7B0FD3F5-5E60-4E75-9A67-2E3DA3BB5C28}">
      <dsp:nvSpPr>
        <dsp:cNvPr id="0" name=""/>
        <dsp:cNvSpPr/>
      </dsp:nvSpPr>
      <dsp:spPr>
        <a:xfrm>
          <a:off x="0" y="1024619"/>
          <a:ext cx="1367121" cy="974422"/>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kern="1200" dirty="0" smtClean="0"/>
            <a:t>R</a:t>
          </a:r>
          <a:endParaRPr lang="en-US" sz="4000" kern="1200" dirty="0"/>
        </a:p>
      </dsp:txBody>
      <dsp:txXfrm>
        <a:off x="47567" y="1072186"/>
        <a:ext cx="1271987" cy="879288"/>
      </dsp:txXfrm>
    </dsp:sp>
    <dsp:sp modelId="{1A8051B5-FD19-4368-ADC9-3797EBEE25F0}">
      <dsp:nvSpPr>
        <dsp:cNvPr id="0" name=""/>
        <dsp:cNvSpPr/>
      </dsp:nvSpPr>
      <dsp:spPr>
        <a:xfrm rot="5400000">
          <a:off x="2192571" y="1319754"/>
          <a:ext cx="779537" cy="2430438"/>
        </a:xfrm>
        <a:prstGeom prst="round2SameRect">
          <a:avLst/>
        </a:prstGeom>
        <a:solidFill>
          <a:schemeClr val="accent3">
            <a:lumMod val="20000"/>
            <a:lumOff val="80000"/>
            <a:alpha val="9000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Oil </a:t>
          </a:r>
          <a:r>
            <a:rPr lang="en-US" sz="2400" kern="1200" dirty="0" smtClean="0">
              <a:solidFill>
                <a:srgbClr val="3366FF"/>
              </a:solidFill>
            </a:rPr>
            <a:t>P</a:t>
          </a:r>
          <a:r>
            <a:rPr lang="en-US" sz="2400" kern="1200" dirty="0" smtClean="0"/>
            <a:t>roof</a:t>
          </a:r>
          <a:endParaRPr lang="en-US" sz="2400" kern="1200" dirty="0"/>
        </a:p>
      </dsp:txBody>
      <dsp:txXfrm rot="-5400000">
        <a:off x="1367121" y="2183258"/>
        <a:ext cx="2392384" cy="703429"/>
      </dsp:txXfrm>
    </dsp:sp>
    <dsp:sp modelId="{5D41D0A9-27DD-4180-A02C-FCA11F9446C2}">
      <dsp:nvSpPr>
        <dsp:cNvPr id="0" name=""/>
        <dsp:cNvSpPr/>
      </dsp:nvSpPr>
      <dsp:spPr>
        <a:xfrm>
          <a:off x="0" y="2047762"/>
          <a:ext cx="1367121" cy="974422"/>
        </a:xfrm>
        <a:prstGeom prst="roundRect">
          <a:avLst/>
        </a:prstGeo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kern="1200" dirty="0" smtClean="0"/>
            <a:t>P</a:t>
          </a:r>
          <a:endParaRPr lang="en-US" sz="4000" kern="1200" dirty="0"/>
        </a:p>
      </dsp:txBody>
      <dsp:txXfrm>
        <a:off x="47567" y="2095329"/>
        <a:ext cx="1271987" cy="879288"/>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35FF35-2628-7A4C-B8DA-1971015400F9}" type="datetimeFigureOut">
              <a:rPr lang="en-US" smtClean="0"/>
              <a:t>1/6/2016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B860F8-C2DE-0740-9826-7952EF3C00A1}" type="slidenum">
              <a:rPr lang="en-US" smtClean="0"/>
              <a:t>‹#›</a:t>
            </a:fld>
            <a:endParaRPr lang="en-US"/>
          </a:p>
        </p:txBody>
      </p:sp>
    </p:spTree>
    <p:extLst>
      <p:ext uri="{BB962C8B-B14F-4D97-AF65-F5344CB8AC3E}">
        <p14:creationId xmlns:p14="http://schemas.microsoft.com/office/powerpoint/2010/main" val="24331305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presentation is based on several different sources, but one of the most comprehensive is an 8-hour nanoparticle safety training course on the web at the URL indicated here.  That </a:t>
            </a:r>
            <a:r>
              <a:rPr lang="en-US" baseline="0" dirty="0" err="1" smtClean="0"/>
              <a:t>nanohub</a:t>
            </a:r>
            <a:r>
              <a:rPr lang="en-US" baseline="0" dirty="0" smtClean="0"/>
              <a:t> course is largely oriented toward people who are involved in large-scale synthesis of nanomaterials, and so while </a:t>
            </a:r>
            <a:r>
              <a:rPr lang="en-US" baseline="0" dirty="0" err="1" smtClean="0"/>
              <a:t>while</a:t>
            </a:r>
            <a:r>
              <a:rPr lang="en-US" baseline="0" dirty="0" smtClean="0"/>
              <a:t> of their recommendations are useful, there are also substantial difference in what </a:t>
            </a:r>
            <a:r>
              <a:rPr lang="en-US" baseline="0" dirty="0" err="1" smtClean="0"/>
              <a:t>studnets</a:t>
            </a:r>
            <a:r>
              <a:rPr lang="en-US" baseline="0" dirty="0" smtClean="0"/>
              <a:t> are </a:t>
            </a:r>
            <a:r>
              <a:rPr lang="en-US" baseline="0" dirty="0" err="1" smtClean="0"/>
              <a:t>likey</a:t>
            </a:r>
            <a:r>
              <a:rPr lang="en-US" baseline="0" dirty="0" smtClean="0"/>
              <a:t> to encounter in CSN activities. </a:t>
            </a:r>
            <a:endParaRPr lang="en-US" dirty="0"/>
          </a:p>
        </p:txBody>
      </p:sp>
      <p:sp>
        <p:nvSpPr>
          <p:cNvPr id="4" name="Slide Number Placeholder 3"/>
          <p:cNvSpPr>
            <a:spLocks noGrp="1"/>
          </p:cNvSpPr>
          <p:nvPr>
            <p:ph type="sldNum" sz="quarter" idx="10"/>
          </p:nvPr>
        </p:nvSpPr>
        <p:spPr/>
        <p:txBody>
          <a:bodyPr/>
          <a:lstStyle/>
          <a:p>
            <a:fld id="{B2B860F8-C2DE-0740-9826-7952EF3C00A1}" type="slidenum">
              <a:rPr lang="en-US" smtClean="0"/>
              <a:t>2</a:t>
            </a:fld>
            <a:endParaRPr lang="en-US"/>
          </a:p>
        </p:txBody>
      </p:sp>
    </p:spTree>
    <p:extLst>
      <p:ext uri="{BB962C8B-B14F-4D97-AF65-F5344CB8AC3E}">
        <p14:creationId xmlns:p14="http://schemas.microsoft.com/office/powerpoint/2010/main" val="3738189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i="1" dirty="0" smtClean="0"/>
              <a:t>Go over conclusions</a:t>
            </a:r>
            <a:r>
              <a:rPr lang="en-US" i="1" baseline="0" dirty="0" smtClean="0"/>
              <a:t> and ask for questions</a:t>
            </a:r>
            <a:endParaRPr lang="en-US" i="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11</a:t>
            </a:fld>
            <a:endParaRPr lang="en-US"/>
          </a:p>
        </p:txBody>
      </p:sp>
    </p:spTree>
    <p:extLst>
      <p:ext uri="{BB962C8B-B14F-4D97-AF65-F5344CB8AC3E}">
        <p14:creationId xmlns:p14="http://schemas.microsoft.com/office/powerpoint/2010/main" val="2269782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people working in the center, the biggest hazard</a:t>
            </a:r>
            <a:r>
              <a:rPr lang="en-US" baseline="0" dirty="0" smtClean="0"/>
              <a:t> is likely to be from </a:t>
            </a:r>
            <a:r>
              <a:rPr lang="en-US" baseline="0" dirty="0" err="1" smtClean="0"/>
              <a:t>airbone</a:t>
            </a:r>
            <a:r>
              <a:rPr lang="en-US" baseline="0" dirty="0" smtClean="0"/>
              <a:t> exposure.  To really evaluate the potential risk, we need to know </a:t>
            </a:r>
            <a:r>
              <a:rPr lang="en-US" baseline="0" dirty="0" err="1" smtClean="0"/>
              <a:t>whatconcentrations</a:t>
            </a:r>
            <a:r>
              <a:rPr lang="en-US" baseline="0" dirty="0" smtClean="0"/>
              <a:t> are likely and what we know about toxicity thresholds.  Before doing that, let me remind everyone that many of the nanoparticles of interested to the center have not been extensively studied for their toxicity.  As we move from simple materials like TiO2 and gold to more complex materials, there’s greater uncertainty in what we know.  This is not that much different from chemical safety, in that in many cases when you get an MSDS safety sheet there’s not much information there. So, we need to use intelligent estimates.    </a:t>
            </a:r>
          </a:p>
          <a:p>
            <a:r>
              <a:rPr lang="en-US" baseline="0" dirty="0" smtClean="0"/>
              <a:t>For metallic </a:t>
            </a:r>
            <a:r>
              <a:rPr lang="en-US" baseline="0" dirty="0" err="1" smtClean="0"/>
              <a:t>mateirals</a:t>
            </a:r>
            <a:r>
              <a:rPr lang="en-US" baseline="0" dirty="0" smtClean="0"/>
              <a:t>, threshold limits have been determined by DOE and/or NIOSH (National Institute for Occupational Safety and Health).  NIOSH tends to focus on exposures relevant to people working with materials on an 8-hour-per-day basis. Here are links to two of these.   The recommended limits depend on the length of exposure and these will differ by orders of magnitude, so it’s important to know what </a:t>
            </a:r>
            <a:r>
              <a:rPr lang="en-US" baseline="0" dirty="0" err="1" smtClean="0"/>
              <a:t>yhou’re</a:t>
            </a:r>
            <a:r>
              <a:rPr lang="en-US" baseline="0" dirty="0" smtClean="0"/>
              <a:t> looking at.</a:t>
            </a:r>
            <a:endParaRPr lang="en-US" dirty="0"/>
          </a:p>
        </p:txBody>
      </p:sp>
      <p:sp>
        <p:nvSpPr>
          <p:cNvPr id="4" name="Slide Number Placeholder 3"/>
          <p:cNvSpPr>
            <a:spLocks noGrp="1"/>
          </p:cNvSpPr>
          <p:nvPr>
            <p:ph type="sldNum" sz="quarter" idx="10"/>
          </p:nvPr>
        </p:nvSpPr>
        <p:spPr/>
        <p:txBody>
          <a:bodyPr/>
          <a:lstStyle/>
          <a:p>
            <a:fld id="{B2B860F8-C2DE-0740-9826-7952EF3C00A1}" type="slidenum">
              <a:rPr lang="en-US" smtClean="0"/>
              <a:t>12</a:t>
            </a:fld>
            <a:endParaRPr lang="en-US"/>
          </a:p>
        </p:txBody>
      </p:sp>
    </p:spTree>
    <p:extLst>
      <p:ext uri="{BB962C8B-B14F-4D97-AF65-F5344CB8AC3E}">
        <p14:creationId xmlns:p14="http://schemas.microsoft.com/office/powerpoint/2010/main" val="1503097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a:t>
            </a:r>
            <a:r>
              <a:rPr lang="en-US" baseline="0" dirty="0" smtClean="0"/>
              <a:t> to very briefly walk through a couple examples, using materials relevant to the CSN.  All of these </a:t>
            </a:r>
            <a:r>
              <a:rPr lang="en-US" baseline="0" dirty="0" err="1" smtClean="0"/>
              <a:t>mateirals</a:t>
            </a:r>
            <a:r>
              <a:rPr lang="en-US" baseline="0" dirty="0" smtClean="0"/>
              <a:t> contain metals that have some known toxicity for inhalation, such as Ni and Co. </a:t>
            </a:r>
            <a:endParaRPr lang="en-US" dirty="0"/>
          </a:p>
        </p:txBody>
      </p:sp>
      <p:sp>
        <p:nvSpPr>
          <p:cNvPr id="4" name="Slide Number Placeholder 3"/>
          <p:cNvSpPr>
            <a:spLocks noGrp="1"/>
          </p:cNvSpPr>
          <p:nvPr>
            <p:ph type="sldNum" sz="quarter" idx="10"/>
          </p:nvPr>
        </p:nvSpPr>
        <p:spPr/>
        <p:txBody>
          <a:bodyPr/>
          <a:lstStyle/>
          <a:p>
            <a:fld id="{B2B860F8-C2DE-0740-9826-7952EF3C00A1}" type="slidenum">
              <a:rPr lang="en-US" smtClean="0"/>
              <a:t>13</a:t>
            </a:fld>
            <a:endParaRPr lang="en-US"/>
          </a:p>
        </p:txBody>
      </p:sp>
    </p:spTree>
    <p:extLst>
      <p:ext uri="{BB962C8B-B14F-4D97-AF65-F5344CB8AC3E}">
        <p14:creationId xmlns:p14="http://schemas.microsoft.com/office/powerpoint/2010/main" val="2285406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for nickel, from the EPA.  I’ve divided</a:t>
            </a:r>
            <a:r>
              <a:rPr lang="en-US" baseline="0" dirty="0" smtClean="0"/>
              <a:t> it into three ranges, corresponding to “immediate danger to life and health”, “Threshold limit values” (that is, the ranges where some physiological effects are observed), and the permissible exposure limits, where little or no effects are observed.  Again, the NIOSH values are typically based on 8-hour-per-day exposure, 40 hours/week.   Base don that, we can see that a reasonable permissible exposure would be on the order of .02 milligrams/m3.</a:t>
            </a:r>
            <a:endParaRPr lang="en-US" dirty="0"/>
          </a:p>
        </p:txBody>
      </p:sp>
      <p:sp>
        <p:nvSpPr>
          <p:cNvPr id="4" name="Slide Number Placeholder 3"/>
          <p:cNvSpPr>
            <a:spLocks noGrp="1"/>
          </p:cNvSpPr>
          <p:nvPr>
            <p:ph type="sldNum" sz="quarter" idx="10"/>
          </p:nvPr>
        </p:nvSpPr>
        <p:spPr/>
        <p:txBody>
          <a:bodyPr/>
          <a:lstStyle/>
          <a:p>
            <a:fld id="{B2B860F8-C2DE-0740-9826-7952EF3C00A1}" type="slidenum">
              <a:rPr lang="en-US" smtClean="0"/>
              <a:t>14</a:t>
            </a:fld>
            <a:endParaRPr lang="en-US"/>
          </a:p>
        </p:txBody>
      </p:sp>
    </p:spTree>
    <p:extLst>
      <p:ext uri="{BB962C8B-B14F-4D97-AF65-F5344CB8AC3E}">
        <p14:creationId xmlns:p14="http://schemas.microsoft.com/office/powerpoint/2010/main" val="637844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example, for cobalt.  Again, a reasonable</a:t>
            </a:r>
            <a:r>
              <a:rPr lang="en-US" baseline="0" dirty="0" smtClean="0"/>
              <a:t> limit would be about 0.02 mg/m3. </a:t>
            </a:r>
            <a:endParaRPr lang="en-US" dirty="0"/>
          </a:p>
        </p:txBody>
      </p:sp>
      <p:sp>
        <p:nvSpPr>
          <p:cNvPr id="4" name="Slide Number Placeholder 3"/>
          <p:cNvSpPr>
            <a:spLocks noGrp="1"/>
          </p:cNvSpPr>
          <p:nvPr>
            <p:ph type="sldNum" sz="quarter" idx="10"/>
          </p:nvPr>
        </p:nvSpPr>
        <p:spPr/>
        <p:txBody>
          <a:bodyPr/>
          <a:lstStyle/>
          <a:p>
            <a:fld id="{B2B860F8-C2DE-0740-9826-7952EF3C00A1}" type="slidenum">
              <a:rPr lang="en-US" smtClean="0"/>
              <a:t>15</a:t>
            </a:fld>
            <a:endParaRPr lang="en-US"/>
          </a:p>
        </p:txBody>
      </p:sp>
    </p:spTree>
    <p:extLst>
      <p:ext uri="{BB962C8B-B14F-4D97-AF65-F5344CB8AC3E}">
        <p14:creationId xmlns:p14="http://schemas.microsoft.com/office/powerpoint/2010/main" val="1405673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cadmium.  Cd</a:t>
            </a:r>
            <a:r>
              <a:rPr lang="en-US" baseline="0" dirty="0" smtClean="0"/>
              <a:t> has toxicity about an order of magnitude higher, so a recommended exposure limit of about 2 micrograms/m3.</a:t>
            </a:r>
            <a:endParaRPr lang="en-US" dirty="0"/>
          </a:p>
        </p:txBody>
      </p:sp>
      <p:sp>
        <p:nvSpPr>
          <p:cNvPr id="4" name="Slide Number Placeholder 3"/>
          <p:cNvSpPr>
            <a:spLocks noGrp="1"/>
          </p:cNvSpPr>
          <p:nvPr>
            <p:ph type="sldNum" sz="quarter" idx="10"/>
          </p:nvPr>
        </p:nvSpPr>
        <p:spPr/>
        <p:txBody>
          <a:bodyPr/>
          <a:lstStyle/>
          <a:p>
            <a:fld id="{B2B860F8-C2DE-0740-9826-7952EF3C00A1}" type="slidenum">
              <a:rPr lang="en-US" smtClean="0"/>
              <a:t>16</a:t>
            </a:fld>
            <a:endParaRPr lang="en-US"/>
          </a:p>
        </p:txBody>
      </p:sp>
    </p:spTree>
    <p:extLst>
      <p:ext uri="{BB962C8B-B14F-4D97-AF65-F5344CB8AC3E}">
        <p14:creationId xmlns:p14="http://schemas.microsoft.com/office/powerpoint/2010/main" val="1966388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some of the limits relevant to CSN </a:t>
            </a:r>
            <a:r>
              <a:rPr lang="en-US" baseline="0" dirty="0" err="1" smtClean="0"/>
              <a:t>mateirals</a:t>
            </a:r>
            <a:r>
              <a:rPr lang="en-US" baseline="0" dirty="0" smtClean="0"/>
              <a:t> are in the range shown here.  The next questions we</a:t>
            </a:r>
          </a:p>
          <a:p>
            <a:r>
              <a:rPr lang="en-US" baseline="0" dirty="0" smtClean="0"/>
              <a:t> need to ask is, how much is likely to be in the air?</a:t>
            </a:r>
            <a:endParaRPr lang="en-US" dirty="0"/>
          </a:p>
        </p:txBody>
      </p:sp>
      <p:sp>
        <p:nvSpPr>
          <p:cNvPr id="4" name="Slide Number Placeholder 3"/>
          <p:cNvSpPr>
            <a:spLocks noGrp="1"/>
          </p:cNvSpPr>
          <p:nvPr>
            <p:ph type="sldNum" sz="quarter" idx="10"/>
          </p:nvPr>
        </p:nvSpPr>
        <p:spPr/>
        <p:txBody>
          <a:bodyPr/>
          <a:lstStyle/>
          <a:p>
            <a:fld id="{B2B860F8-C2DE-0740-9826-7952EF3C00A1}" type="slidenum">
              <a:rPr lang="en-US" smtClean="0"/>
              <a:t>17</a:t>
            </a:fld>
            <a:endParaRPr lang="en-US"/>
          </a:p>
        </p:txBody>
      </p:sp>
    </p:spTree>
    <p:extLst>
      <p:ext uri="{BB962C8B-B14F-4D97-AF65-F5344CB8AC3E}">
        <p14:creationId xmlns:p14="http://schemas.microsoft.com/office/powerpoint/2010/main" val="2786889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very crude estimate.  Assuming a typical lab room, if we had 10 milligrams dispersed, we’d be</a:t>
            </a:r>
            <a:r>
              <a:rPr lang="en-US" baseline="0" dirty="0" smtClean="0"/>
              <a:t> at .05 mg/m3 if the air was stagnant. But in reality the lab air is exchanged, typically 4-12 times per hour.  So, if we do some math, we’d estimate that we’d be around 2 micrograms/m3 averaged over an 8-hour day.  </a:t>
            </a:r>
          </a:p>
          <a:p>
            <a:endParaRPr lang="en-US" baseline="0" dirty="0" smtClean="0"/>
          </a:p>
          <a:p>
            <a:r>
              <a:rPr lang="en-US" baseline="0" dirty="0" smtClean="0"/>
              <a:t>In general, the amount </a:t>
            </a:r>
            <a:r>
              <a:rPr lang="en-US" baseline="0" dirty="0" err="1" smtClean="0"/>
              <a:t>sof</a:t>
            </a:r>
            <a:r>
              <a:rPr lang="en-US" baseline="0" dirty="0" smtClean="0"/>
              <a:t> </a:t>
            </a:r>
            <a:r>
              <a:rPr lang="en-US" baseline="0" dirty="0" err="1" smtClean="0"/>
              <a:t>mateirals</a:t>
            </a:r>
            <a:r>
              <a:rPr lang="en-US" baseline="0" dirty="0" smtClean="0"/>
              <a:t> being handled within the CSN are small enough that it’s unlike to exceed OSHA standards.  However, those who are making the materials, especially if in dry form, need to be cognizant of the potential hazards.  So, we plan for the worst and build in extra protection.</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B2B860F8-C2DE-0740-9826-7952EF3C00A1}" type="slidenum">
              <a:rPr lang="en-US" smtClean="0"/>
              <a:t>18</a:t>
            </a:fld>
            <a:endParaRPr lang="en-US"/>
          </a:p>
        </p:txBody>
      </p:sp>
    </p:spTree>
    <p:extLst>
      <p:ext uri="{BB962C8B-B14F-4D97-AF65-F5344CB8AC3E}">
        <p14:creationId xmlns:p14="http://schemas.microsoft.com/office/powerpoint/2010/main" val="3596492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w="9525"/>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pPr eaLnBrk="1" hangingPunct="1">
              <a:spcBef>
                <a:spcPct val="0"/>
              </a:spcBef>
            </a:pPr>
            <a:r>
              <a:rPr lang="en-US" dirty="0" smtClean="0"/>
              <a:t>Adapted from http://www.cdc.gov/niosh/topics/ctrlbanding/images/hierarchy_of_controls.jpg</a:t>
            </a:r>
          </a:p>
          <a:p>
            <a:pPr eaLnBrk="1" hangingPunct="1">
              <a:spcBef>
                <a:spcPct val="0"/>
              </a:spcBef>
            </a:pPr>
            <a:endParaRPr lang="en-US" dirty="0" smtClean="0"/>
          </a:p>
          <a:p>
            <a:pPr eaLnBrk="1" hangingPunct="1">
              <a:spcBef>
                <a:spcPct val="0"/>
              </a:spcBef>
            </a:pPr>
            <a:r>
              <a:rPr lang="en-US" dirty="0" smtClean="0"/>
              <a:t>This graphics shows</a:t>
            </a:r>
            <a:r>
              <a:rPr lang="en-US" baseline="0" dirty="0" smtClean="0"/>
              <a:t> the industrial hygiene hierarchy of controls.  Controls are listed in decreasing order of preference.  Modification, containment and ventilation are considered engineering controls and will be discussed in this presentation.  </a:t>
            </a:r>
            <a:r>
              <a:rPr lang="en-US" dirty="0" smtClean="0"/>
              <a:t>Elimination and substitution</a:t>
            </a:r>
            <a:r>
              <a:rPr lang="en-US" baseline="0" dirty="0" smtClean="0"/>
              <a:t> were previously discussed and are preferred over engineering controls.  Work practices, or administrative controls, and personal protective equipment are less desirable controls than engineering controls and will be discussed in the near future.</a:t>
            </a:r>
            <a:endParaRPr lang="en-US" dirty="0"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4BC50B-5BC6-44BA-8512-E5750947E4D9}" type="slidenum">
              <a:rPr lang="en-US" smtClean="0"/>
              <a:pPr fontAlgn="base">
                <a:spcBef>
                  <a:spcPct val="0"/>
                </a:spcBef>
                <a:spcAft>
                  <a:spcPct val="0"/>
                </a:spcAft>
                <a:defRPr/>
              </a:pPr>
              <a:t>19</a:t>
            </a:fld>
            <a:endParaRPr lang="en-US" smtClean="0"/>
          </a:p>
        </p:txBody>
      </p:sp>
    </p:spTree>
    <p:extLst>
      <p:ext uri="{BB962C8B-B14F-4D97-AF65-F5344CB8AC3E}">
        <p14:creationId xmlns:p14="http://schemas.microsoft.com/office/powerpoint/2010/main" val="3438376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E1A582-F662-4368-8310-F4B862DD3995}" type="slidenum">
              <a:rPr lang="en-US"/>
              <a:pPr/>
              <a:t>20</a:t>
            </a:fld>
            <a:endParaRPr lang="en-US"/>
          </a:p>
        </p:txBody>
      </p:sp>
      <p:sp>
        <p:nvSpPr>
          <p:cNvPr id="165890" name="Rectangle 2"/>
          <p:cNvSpPr>
            <a:spLocks noGrp="1" noRot="1" noChangeAspect="1" noChangeArrowheads="1" noTextEdit="1"/>
          </p:cNvSpPr>
          <p:nvPr>
            <p:ph type="sldImg"/>
          </p:nvPr>
        </p:nvSpPr>
        <p:spPr>
          <a:xfrm>
            <a:off x="1143000" y="687388"/>
            <a:ext cx="4572000" cy="3429000"/>
          </a:xfrm>
          <a:ln/>
        </p:spPr>
      </p:sp>
      <p:sp>
        <p:nvSpPr>
          <p:cNvPr id="165891" name="Rectangle 3"/>
          <p:cNvSpPr>
            <a:spLocks noGrp="1" noChangeArrowheads="1"/>
          </p:cNvSpPr>
          <p:nvPr>
            <p:ph type="body" idx="1"/>
          </p:nvPr>
        </p:nvSpPr>
        <p:spPr>
          <a:xfrm>
            <a:off x="685800" y="4343400"/>
            <a:ext cx="5486400" cy="4113213"/>
          </a:xfrm>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We need to consider these</a:t>
            </a:r>
            <a:r>
              <a:rPr lang="en-US" baseline="0" dirty="0" smtClean="0"/>
              <a:t> factors.</a:t>
            </a:r>
          </a:p>
          <a:p>
            <a:endParaRPr lang="en-US" dirty="0" smtClean="0"/>
          </a:p>
          <a:p>
            <a:r>
              <a:rPr lang="en-US" dirty="0" smtClean="0"/>
              <a:t>[Work</a:t>
            </a:r>
            <a:r>
              <a:rPr lang="en-US" baseline="0" dirty="0" smtClean="0"/>
              <a:t> through each element and describe why the exposure risk would increase. As that risk increases, the controls go from ventilation to a closed system. You should point out that these parameters will be seen later when we review control banding.]</a:t>
            </a:r>
            <a:endParaRPr lang="en-US" dirty="0"/>
          </a:p>
        </p:txBody>
      </p:sp>
    </p:spTree>
    <p:extLst>
      <p:ext uri="{BB962C8B-B14F-4D97-AF65-F5344CB8AC3E}">
        <p14:creationId xmlns:p14="http://schemas.microsoft.com/office/powerpoint/2010/main" val="3303736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starting must</a:t>
            </a:r>
            <a:r>
              <a:rPr lang="en-US" baseline="0" dirty="0" smtClean="0"/>
              <a:t> always be that nanomaterials have unknown properties. In the CSN we’re dealing with new materials that might not have been investigated broadly. So, we can’t expect to know the kind of detailed “safety “ information that one might have for a large-scale organic compound.  Based on this, we </a:t>
            </a:r>
            <a:r>
              <a:rPr lang="en-US" baseline="0" dirty="0" err="1" smtClean="0"/>
              <a:t>ened</a:t>
            </a:r>
            <a:r>
              <a:rPr lang="en-US" baseline="0" dirty="0" smtClean="0"/>
              <a:t> to use our best estimated.  Every lab within the CSN has different equipment and </a:t>
            </a:r>
            <a:r>
              <a:rPr lang="en-US" baseline="0" dirty="0" err="1" smtClean="0"/>
              <a:t>facilites,and</a:t>
            </a:r>
            <a:r>
              <a:rPr lang="en-US" baseline="0" dirty="0" smtClean="0"/>
              <a:t> so it’s not possible for a “synthesis” lab to determine what specific procedures should be put in place in a someone else’s lab.  In the end, it’s always true that it’s the </a:t>
            </a:r>
            <a:r>
              <a:rPr lang="en-US" baseline="0" dirty="0" err="1" smtClean="0"/>
              <a:t>responsibilty</a:t>
            </a:r>
            <a:r>
              <a:rPr lang="en-US" baseline="0" dirty="0" smtClean="0"/>
              <a:t> of every researcher in the CSN to determine what safety procedures are necessary and appropriate in their area.</a:t>
            </a:r>
          </a:p>
          <a:p>
            <a:endParaRPr lang="en-US" dirty="0"/>
          </a:p>
        </p:txBody>
      </p:sp>
      <p:sp>
        <p:nvSpPr>
          <p:cNvPr id="4" name="Slide Number Placeholder 3"/>
          <p:cNvSpPr>
            <a:spLocks noGrp="1"/>
          </p:cNvSpPr>
          <p:nvPr>
            <p:ph type="sldNum" sz="quarter" idx="10"/>
          </p:nvPr>
        </p:nvSpPr>
        <p:spPr/>
        <p:txBody>
          <a:bodyPr/>
          <a:lstStyle/>
          <a:p>
            <a:fld id="{B2B860F8-C2DE-0740-9826-7952EF3C00A1}" type="slidenum">
              <a:rPr lang="en-US" smtClean="0"/>
              <a:t>3</a:t>
            </a:fld>
            <a:endParaRPr lang="en-US"/>
          </a:p>
        </p:txBody>
      </p:sp>
    </p:spTree>
    <p:extLst>
      <p:ext uri="{BB962C8B-B14F-4D97-AF65-F5344CB8AC3E}">
        <p14:creationId xmlns:p14="http://schemas.microsoft.com/office/powerpoint/2010/main" val="3585818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The first thing</a:t>
            </a:r>
            <a:r>
              <a:rPr lang="en-US" baseline="0" dirty="0" smtClean="0"/>
              <a:t> we want to do is focus on containment.  How can we control where the nanoparticles, by confining them somehow. </a:t>
            </a:r>
          </a:p>
          <a:p>
            <a:endParaRPr lang="en-US" baseline="0" dirty="0" smtClean="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21</a:t>
            </a:fld>
            <a:endParaRPr lang="en-US"/>
          </a:p>
        </p:txBody>
      </p:sp>
    </p:spTree>
    <p:extLst>
      <p:ext uri="{BB962C8B-B14F-4D97-AF65-F5344CB8AC3E}">
        <p14:creationId xmlns:p14="http://schemas.microsoft.com/office/powerpoint/2010/main" val="4201206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One way of </a:t>
            </a:r>
            <a:r>
              <a:rPr lang="en-US" dirty="0" err="1" smtClean="0"/>
              <a:t>temporily</a:t>
            </a:r>
            <a:r>
              <a:rPr lang="en-US" baseline="0" dirty="0" smtClean="0"/>
              <a:t> confining the NPS is to keep them wet. </a:t>
            </a:r>
            <a:endParaRPr lang="en-US" dirty="0" smtClean="0"/>
          </a:p>
          <a:p>
            <a:r>
              <a:rPr lang="en-US" baseline="0" dirty="0" smtClean="0"/>
              <a:t>Of all the </a:t>
            </a:r>
            <a:r>
              <a:rPr lang="en-US" baseline="0" dirty="0" err="1" smtClean="0"/>
              <a:t>the</a:t>
            </a:r>
            <a:r>
              <a:rPr lang="en-US" baseline="0" dirty="0" smtClean="0"/>
              <a:t> things you can do to reduce exposure,  this is the one that is easiest and has the biggest impact. Of course, you also need to remember that wet nanoparticles might also be reacting (NMC, for example) and will not necessarily stay wet, which becomes important once you’re done with your experiments, in how you dispose of them.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22</a:t>
            </a:fld>
            <a:endParaRPr lang="en-US"/>
          </a:p>
        </p:txBody>
      </p:sp>
    </p:spTree>
    <p:extLst>
      <p:ext uri="{BB962C8B-B14F-4D97-AF65-F5344CB8AC3E}">
        <p14:creationId xmlns:p14="http://schemas.microsoft.com/office/powerpoint/2010/main" val="3554292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One</a:t>
            </a:r>
            <a:r>
              <a:rPr lang="en-US" baseline="0" dirty="0" smtClean="0"/>
              <a:t> way of protecting yourself is using a conventional glove box.  Most glove boxes are designed to have positive pressure because they’re designed to keep air out…. But a pinhole in a glove will then push air out at you.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23</a:t>
            </a:fld>
            <a:endParaRPr lang="en-US"/>
          </a:p>
        </p:txBody>
      </p:sp>
    </p:spTree>
    <p:extLst>
      <p:ext uri="{BB962C8B-B14F-4D97-AF65-F5344CB8AC3E}">
        <p14:creationId xmlns:p14="http://schemas.microsoft.com/office/powerpoint/2010/main" val="2041251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Another really good option is to</a:t>
            </a:r>
            <a:r>
              <a:rPr lang="en-US" baseline="0" dirty="0" smtClean="0"/>
              <a:t> use a ventilated workstation.  Some manufacturers are now making these with built-in filters </a:t>
            </a:r>
          </a:p>
          <a:p>
            <a:r>
              <a:rPr lang="en-US" baseline="0" dirty="0" smtClean="0"/>
              <a:t>that will filter out nanoparticles.  One example is this one from </a:t>
            </a:r>
            <a:r>
              <a:rPr lang="en-US" baseline="0" dirty="0" err="1" smtClean="0"/>
              <a:t>Labconco</a:t>
            </a:r>
            <a:r>
              <a:rPr lang="en-US" baseline="0" dirty="0" smtClean="0"/>
              <a:t> and the “</a:t>
            </a:r>
            <a:r>
              <a:rPr lang="en-US" baseline="0" dirty="0" err="1" smtClean="0"/>
              <a:t>Xpert</a:t>
            </a:r>
            <a:r>
              <a:rPr lang="en-US" baseline="0" dirty="0" smtClean="0"/>
              <a:t> Nano”. It costs about 6k.  At PNNL, all work with dry nanoparticles must be performed in this special “nano hood”.  Others making NPS might want to consider getting one of these, if they’re reasonably able to do their NP work in one small space.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24</a:t>
            </a:fld>
            <a:endParaRPr lang="en-US"/>
          </a:p>
        </p:txBody>
      </p:sp>
    </p:spTree>
    <p:extLst>
      <p:ext uri="{BB962C8B-B14F-4D97-AF65-F5344CB8AC3E}">
        <p14:creationId xmlns:p14="http://schemas.microsoft.com/office/powerpoint/2010/main" val="1806970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25</a:t>
            </a:fld>
            <a:endParaRPr lang="en-US"/>
          </a:p>
        </p:txBody>
      </p:sp>
    </p:spTree>
    <p:extLst>
      <p:ext uri="{BB962C8B-B14F-4D97-AF65-F5344CB8AC3E}">
        <p14:creationId xmlns:p14="http://schemas.microsoft.com/office/powerpoint/2010/main" val="4201206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0" u="none" dirty="0" smtClean="0"/>
              <a:t>Trainer Notes:</a:t>
            </a:r>
          </a:p>
          <a:p>
            <a:endParaRPr lang="en-US" baseline="0" dirty="0" smtClean="0"/>
          </a:p>
          <a:p>
            <a:r>
              <a:rPr lang="en-US" sz="1200" dirty="0" smtClean="0"/>
              <a:t>In</a:t>
            </a:r>
            <a:r>
              <a:rPr lang="en-US" sz="1200" baseline="0" dirty="0" smtClean="0"/>
              <a:t> a regular office environment air get recycled to reduce energy usage.    Lab areas are designed to have greater air turnover, and </a:t>
            </a:r>
            <a:r>
              <a:rPr lang="en-US" sz="1200" baseline="0" dirty="0" err="1" smtClean="0"/>
              <a:t>chemsitry</a:t>
            </a:r>
            <a:r>
              <a:rPr lang="en-US" sz="1200" baseline="0" dirty="0" smtClean="0"/>
              <a:t>-type lab hoods take air directly out of the building, without recycling. </a:t>
            </a:r>
            <a:r>
              <a:rPr lang="en-US" sz="1200" dirty="0" smtClean="0"/>
              <a:t> </a:t>
            </a:r>
            <a:r>
              <a:rPr lang="en-US" baseline="0" dirty="0" smtClean="0"/>
              <a:t>This graphic shows a functioning dilution ventilation system with local exhaust ventilation in the right most room.  The air handling unit mixes outdoor air with return air and conditions it before it is supplied to each of the rooms.  Conditioning may included heating, cooling or adjusting the humidity of the air.  Notice that the air enters each room on one side and leave the other side to ensure good mixing.  The plus signs below the left two rooms indicate the pressure in the these rooms is greater than the right most room which has negative signs below it.  Higher pressure in the offices ensures that if there are leaks between them and the laboratory that air will flow into the lab and minimize the number exposed.  </a:t>
            </a:r>
            <a:endParaRPr lang="en-US" dirty="0" smtClean="0"/>
          </a:p>
          <a:p>
            <a:endParaRPr lang="en-US" dirty="0" smtClean="0"/>
          </a:p>
          <a:p>
            <a:r>
              <a:rPr lang="en-US" dirty="0" smtClean="0"/>
              <a:t>http://www.epa.gov/iaq/largebldgs/i-beam/visual_reference/series_1/index.html</a:t>
            </a:r>
            <a:endParaRPr lang="en-US" dirty="0"/>
          </a:p>
        </p:txBody>
      </p:sp>
      <p:sp>
        <p:nvSpPr>
          <p:cNvPr id="4" name="Slide Number Placeholder 3"/>
          <p:cNvSpPr>
            <a:spLocks noGrp="1"/>
          </p:cNvSpPr>
          <p:nvPr>
            <p:ph type="sldNum" sz="quarter" idx="10"/>
          </p:nvPr>
        </p:nvSpPr>
        <p:spPr/>
        <p:txBody>
          <a:bodyPr/>
          <a:lstStyle/>
          <a:p>
            <a:pPr>
              <a:defRPr/>
            </a:pPr>
            <a:fld id="{F7949AFE-024F-4595-86A9-04926A2C0E72}" type="slidenum">
              <a:rPr lang="en-US" smtClean="0"/>
              <a:pPr>
                <a:defRPr/>
              </a:pPr>
              <a:t>26</a:t>
            </a:fld>
            <a:endParaRPr lang="en-US"/>
          </a:p>
        </p:txBody>
      </p:sp>
    </p:spTree>
    <p:extLst>
      <p:ext uri="{BB962C8B-B14F-4D97-AF65-F5344CB8AC3E}">
        <p14:creationId xmlns:p14="http://schemas.microsoft.com/office/powerpoint/2010/main" val="621778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sz="1200" dirty="0" smtClean="0"/>
              <a:t>Nanoparticle</a:t>
            </a:r>
            <a:r>
              <a:rPr lang="en-US" sz="1200" baseline="0" dirty="0" smtClean="0"/>
              <a:t> enclosures and </a:t>
            </a:r>
            <a:r>
              <a:rPr lang="en-US" sz="1200" baseline="0" dirty="0" err="1" smtClean="0"/>
              <a:t>gloveboxes</a:t>
            </a:r>
            <a:r>
              <a:rPr lang="en-US" sz="1200" baseline="0" dirty="0" smtClean="0"/>
              <a:t> often ha</a:t>
            </a:r>
            <a:r>
              <a:rPr lang="en-US" sz="1200" dirty="0" smtClean="0"/>
              <a:t>ve HEPA filters on their exhaust systems.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28</a:t>
            </a:fld>
            <a:endParaRPr lang="en-US"/>
          </a:p>
        </p:txBody>
      </p:sp>
    </p:spTree>
    <p:extLst>
      <p:ext uri="{BB962C8B-B14F-4D97-AF65-F5344CB8AC3E}">
        <p14:creationId xmlns:p14="http://schemas.microsoft.com/office/powerpoint/2010/main" val="4237357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HEPA filter is just a highly porous</a:t>
            </a:r>
            <a:r>
              <a:rPr lang="en-US" baseline="0" dirty="0" smtClean="0"/>
              <a:t> membrane.  HEPA filters are able to capture nanoparticles by several different mechanisms, that have </a:t>
            </a:r>
            <a:r>
              <a:rPr lang="en-US" baseline="0" dirty="0" err="1" smtClean="0"/>
              <a:t>differenet</a:t>
            </a:r>
            <a:r>
              <a:rPr lang="en-US" baseline="0" dirty="0" smtClean="0"/>
              <a:t> efficiencies as a function of nanoparticle size.  The important thing here is that the efficiency of filtration systems has a minimum that occurs for particle diameters in the 100-500 nm range, depending on the filter. </a:t>
            </a:r>
            <a:endParaRPr lang="en-US" dirty="0"/>
          </a:p>
        </p:txBody>
      </p:sp>
      <p:sp>
        <p:nvSpPr>
          <p:cNvPr id="4" name="Slide Number Placeholder 3"/>
          <p:cNvSpPr>
            <a:spLocks noGrp="1"/>
          </p:cNvSpPr>
          <p:nvPr>
            <p:ph type="sldNum" sz="quarter" idx="10"/>
          </p:nvPr>
        </p:nvSpPr>
        <p:spPr/>
        <p:txBody>
          <a:bodyPr/>
          <a:lstStyle/>
          <a:p>
            <a:fld id="{B2B860F8-C2DE-0740-9826-7952EF3C00A1}" type="slidenum">
              <a:rPr lang="en-US" smtClean="0"/>
              <a:t>29</a:t>
            </a:fld>
            <a:endParaRPr lang="en-US"/>
          </a:p>
        </p:txBody>
      </p:sp>
    </p:spTree>
    <p:extLst>
      <p:ext uri="{BB962C8B-B14F-4D97-AF65-F5344CB8AC3E}">
        <p14:creationId xmlns:p14="http://schemas.microsoft.com/office/powerpoint/2010/main" val="2523500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IN</a:t>
            </a:r>
            <a:r>
              <a:rPr lang="en-US" baseline="0" dirty="0" smtClean="0"/>
              <a:t> order to be called “HEPA”, a filter must be &gt;99.97% </a:t>
            </a:r>
            <a:r>
              <a:rPr lang="en-US" baseline="0" dirty="0" err="1" smtClean="0"/>
              <a:t>efficienct</a:t>
            </a:r>
            <a:r>
              <a:rPr lang="en-US" baseline="0" dirty="0" smtClean="0"/>
              <a:t> for capturing nanoparticles with a diameter of 300 nm.  The minimum in efficiency depends on the construction of the filter. </a:t>
            </a:r>
          </a:p>
          <a:p>
            <a:endParaRPr lang="en-US" baseline="0" dirty="0" smtClean="0"/>
          </a:p>
          <a:p>
            <a:endParaRPr lang="en-US" dirty="0" smtClean="0"/>
          </a:p>
          <a:p>
            <a:r>
              <a:rPr lang="en-US" dirty="0" smtClean="0"/>
              <a:t>This</a:t>
            </a:r>
            <a:r>
              <a:rPr lang="en-US" baseline="0" dirty="0" smtClean="0"/>
              <a:t> </a:t>
            </a:r>
            <a:r>
              <a:rPr lang="en-US" baseline="0" dirty="0" smtClean="0"/>
              <a:t>is a concept that many people don’t </a:t>
            </a:r>
            <a:r>
              <a:rPr lang="en-US" baseline="0" dirty="0" smtClean="0"/>
              <a:t>un</a:t>
            </a:r>
          </a:p>
          <a:p>
            <a:r>
              <a:rPr lang="en-US" baseline="0" dirty="0" err="1" smtClean="0"/>
              <a:t>derstand</a:t>
            </a:r>
            <a:r>
              <a:rPr lang="en-US" baseline="0" dirty="0" smtClean="0"/>
              <a:t> </a:t>
            </a:r>
            <a:r>
              <a:rPr lang="en-US" baseline="0" dirty="0" smtClean="0"/>
              <a:t>because it isn’t intuitive.  Most people when they think of filters, think of screens and assume that particles below a certain size naturally get through. This graph points out that the reason HEPA  is defined as a filter that is 99.97 percent efficient at a 0.3 micrometer Median Mass Aerodynamic Diameter. That is the toughest particle size to capture because it is too small to catch with impaction, but too large to operate by diffusion. It operates under Brownian Motion. Consequently, if you can capture particles of 0.3 micrometer dimension at 99.97% efficiency, you do better with larger particles and with smaller </a:t>
            </a:r>
            <a:r>
              <a:rPr lang="en-US" baseline="0" dirty="0" err="1" smtClean="0"/>
              <a:t>partlcles</a:t>
            </a:r>
            <a:r>
              <a:rPr lang="en-US" baseline="0" dirty="0" smtClean="0"/>
              <a:t>, as this graph indicates.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30</a:t>
            </a:fld>
            <a:endParaRPr lang="en-US"/>
          </a:p>
        </p:txBody>
      </p:sp>
    </p:spTree>
    <p:extLst>
      <p:ext uri="{BB962C8B-B14F-4D97-AF65-F5344CB8AC3E}">
        <p14:creationId xmlns:p14="http://schemas.microsoft.com/office/powerpoint/2010/main" val="2268774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[Point</a:t>
            </a:r>
            <a:r>
              <a:rPr lang="en-US" baseline="0" dirty="0" smtClean="0"/>
              <a:t> out to the class that we are near the bottom of the hierarchy. Ask what work practices could make a difference.]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31</a:t>
            </a:fld>
            <a:endParaRPr lang="en-US"/>
          </a:p>
        </p:txBody>
      </p:sp>
    </p:spTree>
    <p:extLst>
      <p:ext uri="{BB962C8B-B14F-4D97-AF65-F5344CB8AC3E}">
        <p14:creationId xmlns:p14="http://schemas.microsoft.com/office/powerpoint/2010/main" val="4201206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u="sng" dirty="0" smtClean="0"/>
          </a:p>
          <a:p>
            <a:r>
              <a:rPr lang="en-US" dirty="0" smtClean="0"/>
              <a:t>Here are some of the documented effects from small particulate matter of</a:t>
            </a:r>
            <a:r>
              <a:rPr lang="en-US" baseline="0" dirty="0" smtClean="0"/>
              <a:t> human origin. </a:t>
            </a:r>
          </a:p>
          <a:p>
            <a:endParaRPr lang="en-US" b="1" baseline="0" dirty="0" smtClean="0"/>
          </a:p>
          <a:p>
            <a:r>
              <a:rPr lang="en-US" b="0" i="1" baseline="0" dirty="0" smtClean="0"/>
              <a:t>Sources</a:t>
            </a:r>
          </a:p>
          <a:p>
            <a:r>
              <a:rPr lang="en-US" b="0" i="1" baseline="0" dirty="0" smtClean="0"/>
              <a:t>Cooking smoke: http://www.who.int/mediacentre/factsheets/fs292/en/index.html</a:t>
            </a:r>
          </a:p>
          <a:p>
            <a:r>
              <a:rPr lang="en-US" b="0" i="1" baseline="0" dirty="0" smtClean="0"/>
              <a:t>Diesel exhaust: http://www.arb.ca.gov/research/diesel/diesel-health.htm </a:t>
            </a:r>
          </a:p>
          <a:p>
            <a:r>
              <a:rPr lang="en-US" b="0" i="1" baseline="0" dirty="0" smtClean="0"/>
              <a:t>Welding fumes: http://www.osha.gov/SLTC/healthguidelines/weldingfumes/recognition.html</a:t>
            </a:r>
          </a:p>
          <a:p>
            <a:r>
              <a:rPr lang="en-US" b="0" i="1" baseline="0" dirty="0" smtClean="0"/>
              <a:t>Industrial effluents: http://oehha.ca.gov/public_info/facts/airkids.html </a:t>
            </a:r>
          </a:p>
          <a:p>
            <a:r>
              <a:rPr lang="en-US" b="0" i="1" baseline="0" dirty="0" smtClean="0"/>
              <a:t>Silicosis: http://www.cdc.gov/niosh/92-102.html </a:t>
            </a:r>
            <a:endParaRPr lang="en-US" b="0" i="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a:t>
            </a:fld>
            <a:endParaRPr lang="en-US"/>
          </a:p>
        </p:txBody>
      </p:sp>
    </p:spTree>
    <p:extLst>
      <p:ext uri="{BB962C8B-B14F-4D97-AF65-F5344CB8AC3E}">
        <p14:creationId xmlns:p14="http://schemas.microsoft.com/office/powerpoint/2010/main" val="2480335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0" u="none" dirty="0" smtClean="0"/>
              <a:t>Trainer Notes:</a:t>
            </a:r>
          </a:p>
          <a:p>
            <a:pPr marL="0" marR="0" indent="0" algn="l" defTabSz="914400" rtl="0" eaLnBrk="1" fontAlgn="base" latinLnBrk="0" hangingPunct="1">
              <a:lnSpc>
                <a:spcPct val="100000"/>
              </a:lnSpc>
              <a:spcBef>
                <a:spcPct val="0"/>
              </a:spcBef>
              <a:spcAft>
                <a:spcPct val="0"/>
              </a:spcAft>
              <a:buClrTx/>
              <a:buSzTx/>
              <a:buFontTx/>
              <a:buNone/>
              <a:tabLst/>
              <a:defRPr/>
            </a:pPr>
            <a:endParaRPr lang="en-US" b="0" u="none"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0" u="none" dirty="0" smtClean="0"/>
              <a:t>Your own work practices</a:t>
            </a:r>
            <a:r>
              <a:rPr lang="en-US" b="0" u="none" baseline="0" dirty="0" smtClean="0"/>
              <a:t> can have a big effect on NP exposure for you and for other people. Some of the easy things to do are to wet-wipe </a:t>
            </a:r>
            <a:r>
              <a:rPr lang="en-US" b="0" u="none" baseline="0" dirty="0" err="1" smtClean="0"/>
              <a:t>conters</a:t>
            </a:r>
            <a:r>
              <a:rPr lang="en-US" b="0" u="none" baseline="0" dirty="0" smtClean="0"/>
              <a:t>, use a HEPA vacuum on lab benches and floors, wet-mop floors, and use stick mats like these shown here. </a:t>
            </a:r>
            <a:endParaRPr lang="en-US" b="0" u="none"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b="0" u="none" dirty="0" smtClean="0"/>
          </a:p>
          <a:p>
            <a:r>
              <a:rPr lang="en-US" dirty="0" smtClean="0"/>
              <a:t>[Review these commonsense</a:t>
            </a:r>
            <a:r>
              <a:rPr lang="en-US" baseline="0" dirty="0" smtClean="0"/>
              <a:t> work practices that came from NIOSH and Oak Ridge National Laboratory.]</a:t>
            </a:r>
            <a:endParaRPr lang="en-US" dirty="0" smtClean="0"/>
          </a:p>
          <a:p>
            <a:endParaRPr lang="en-US" dirty="0" smtClean="0"/>
          </a:p>
          <a:p>
            <a:r>
              <a:rPr lang="en-US" dirty="0" smtClean="0"/>
              <a:t>Work practices for cleanup at end of the shift:</a:t>
            </a:r>
          </a:p>
          <a:p>
            <a:endParaRPr lang="en-US" dirty="0" smtClean="0"/>
          </a:p>
          <a:p>
            <a:r>
              <a:rPr lang="en-US" sz="1200" dirty="0" smtClean="0">
                <a:latin typeface="Arial"/>
                <a:cs typeface="Arial"/>
              </a:rPr>
              <a:t>Clean work areas using either a HEPA-filtered vacuum or wet wiping </a:t>
            </a:r>
          </a:p>
          <a:p>
            <a:r>
              <a:rPr lang="en-US" sz="1200" dirty="0" smtClean="0">
                <a:latin typeface="Arial"/>
                <a:cs typeface="Arial"/>
              </a:rPr>
              <a:t>Cleanup in a manner that prevents contact with wastes  </a:t>
            </a:r>
          </a:p>
          <a:p>
            <a:r>
              <a:rPr lang="en-US" sz="1200" dirty="0" smtClean="0">
                <a:latin typeface="Arial"/>
                <a:cs typeface="Arial"/>
              </a:rPr>
              <a:t>Comply with all federal, state and local regulations when disposing wastes </a:t>
            </a:r>
          </a:p>
          <a:p>
            <a:r>
              <a:rPr lang="en-US" sz="1200" dirty="0" smtClean="0">
                <a:latin typeface="Arial"/>
                <a:cs typeface="Arial"/>
              </a:rPr>
              <a:t>Wash hands frequently, particular before eating or leaving the worksite  </a:t>
            </a:r>
          </a:p>
          <a:p>
            <a:r>
              <a:rPr lang="en-US" sz="1200" dirty="0" smtClean="0">
                <a:latin typeface="Arial"/>
                <a:cs typeface="Arial"/>
              </a:rPr>
              <a:t>Wear assigned PPE and keep it maintained properly</a:t>
            </a:r>
          </a:p>
          <a:p>
            <a:r>
              <a:rPr lang="en-US" sz="1200" dirty="0" smtClean="0">
                <a:latin typeface="Arial"/>
                <a:cs typeface="Arial"/>
              </a:rPr>
              <a:t>Use sticky mats and gowning procedures</a:t>
            </a:r>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32</a:t>
            </a:fld>
            <a:endParaRPr lang="en-US"/>
          </a:p>
        </p:txBody>
      </p:sp>
    </p:spTree>
    <p:extLst>
      <p:ext uri="{BB962C8B-B14F-4D97-AF65-F5344CB8AC3E}">
        <p14:creationId xmlns:p14="http://schemas.microsoft.com/office/powerpoint/2010/main" val="3666552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baseline="0" dirty="0" smtClean="0"/>
              <a:t>[This is inside the Nanoparticle Containment Room and</a:t>
            </a:r>
            <a:r>
              <a:rPr lang="en-US" dirty="0" smtClean="0"/>
              <a:t>  shows a green</a:t>
            </a:r>
            <a:r>
              <a:rPr lang="en-US" baseline="0" dirty="0" smtClean="0"/>
              <a:t> floor that </a:t>
            </a:r>
            <a:r>
              <a:rPr lang="en-US" sz="1200" kern="1200" baseline="0" dirty="0" smtClean="0">
                <a:solidFill>
                  <a:schemeClr val="tx1"/>
                </a:solidFill>
                <a:latin typeface="+mn-lt"/>
                <a:ea typeface="+mn-ea"/>
                <a:cs typeface="+mn-cs"/>
              </a:rPr>
              <a:t>is a p</a:t>
            </a:r>
            <a:r>
              <a:rPr lang="en-US" sz="1200" kern="1200" dirty="0" smtClean="0">
                <a:solidFill>
                  <a:schemeClr val="tx1"/>
                </a:solidFill>
                <a:latin typeface="+mn-lt"/>
                <a:ea typeface="+mn-ea"/>
                <a:cs typeface="+mn-cs"/>
              </a:rPr>
              <a:t>ermanent, washable, tack-regenerating mat designed specifically for 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removal of </a:t>
            </a:r>
            <a:r>
              <a:rPr lang="en-US" sz="1200" kern="1200" dirty="0" err="1" smtClean="0">
                <a:solidFill>
                  <a:schemeClr val="tx1"/>
                </a:solidFill>
                <a:latin typeface="+mn-lt"/>
                <a:ea typeface="+mn-ea"/>
                <a:cs typeface="+mn-cs"/>
              </a:rPr>
              <a:t>footborne</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wheelborne</a:t>
            </a:r>
            <a:r>
              <a:rPr lang="en-US" sz="1200" kern="1200" dirty="0" smtClean="0">
                <a:solidFill>
                  <a:schemeClr val="tx1"/>
                </a:solidFill>
                <a:latin typeface="+mn-lt"/>
                <a:ea typeface="+mn-ea"/>
                <a:cs typeface="+mn-cs"/>
              </a:rPr>
              <a:t> contamination</a:t>
            </a:r>
            <a:r>
              <a:rPr lang="en-US" baseline="0" dirty="0" smtClean="0"/>
              <a:t>. It covers the cracks and depressions in normal concrete flooring that hold contamination.</a:t>
            </a:r>
            <a:r>
              <a:rPr lang="en-US" dirty="0" smtClean="0"/>
              <a:t> In addition, there is a</a:t>
            </a:r>
            <a:r>
              <a:rPr lang="en-US" sz="1200" kern="1200" dirty="0" smtClean="0">
                <a:solidFill>
                  <a:schemeClr val="tx1"/>
                </a:solidFill>
                <a:latin typeface="+mn-lt"/>
                <a:ea typeface="+mn-ea"/>
                <a:cs typeface="+mn-cs"/>
              </a:rPr>
              <a:t> Sticky Mat is a stack of sheets of polyethylene film, with a specially treated pressure sensitive adhesive on one side, upon which persons entering a cleanroom or clean zone walk (and vehicles are rolled) to remove the last trace of contamination on shoe heels and soles, and on wheels. When a sheet becomes loaded with contamination, it is peeled off, exposing a new clean sheet for use, thus eliminating messy and time-consuming cleaning and washing.</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a:t>
            </a:r>
            <a:r>
              <a:rPr lang="en-US" sz="1200" kern="1200" baseline="0" dirty="0" smtClean="0">
                <a:solidFill>
                  <a:schemeClr val="tx1"/>
                </a:solidFill>
                <a:latin typeface="+mn-lt"/>
                <a:ea typeface="+mn-ea"/>
                <a:cs typeface="+mn-cs"/>
              </a:rPr>
              <a:t> is in the section on work practices because proper replacement of sticky mats is critical and constitutes a good work practice. It is part of the broader work practices of decontamination.]</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33</a:t>
            </a:fld>
            <a:endParaRPr lang="en-US"/>
          </a:p>
        </p:txBody>
      </p:sp>
    </p:spTree>
    <p:extLst>
      <p:ext uri="{BB962C8B-B14F-4D97-AF65-F5344CB8AC3E}">
        <p14:creationId xmlns:p14="http://schemas.microsoft.com/office/powerpoint/2010/main" val="382492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dirty="0" smtClean="0"/>
              <a:t>Why is Personal Protection at the bottom  ?</a:t>
            </a:r>
          </a:p>
          <a:p>
            <a:endParaRPr lang="en-US" dirty="0" smtClean="0"/>
          </a:p>
          <a:p>
            <a:r>
              <a:rPr lang="en-US" dirty="0" smtClean="0"/>
              <a:t>Ask </a:t>
            </a:r>
            <a:r>
              <a:rPr lang="en-US" dirty="0" smtClean="0"/>
              <a:t>the question:</a:t>
            </a:r>
            <a:r>
              <a:rPr lang="en-US" baseline="0" dirty="0" smtClean="0"/>
              <a:t> Why is PPE at the bottom? You should get responses that note that this relies on workers each time to get the fit right and it doesn’t remove the contaminant or lessen its concentration.</a:t>
            </a:r>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34</a:t>
            </a:fld>
            <a:endParaRPr lang="en-US"/>
          </a:p>
        </p:txBody>
      </p:sp>
    </p:spTree>
    <p:extLst>
      <p:ext uri="{BB962C8B-B14F-4D97-AF65-F5344CB8AC3E}">
        <p14:creationId xmlns:p14="http://schemas.microsoft.com/office/powerpoint/2010/main" val="4201206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35</a:t>
            </a:fld>
            <a:endParaRPr lang="en-US"/>
          </a:p>
        </p:txBody>
      </p:sp>
    </p:spTree>
    <p:extLst>
      <p:ext uri="{BB962C8B-B14F-4D97-AF65-F5344CB8AC3E}">
        <p14:creationId xmlns:p14="http://schemas.microsoft.com/office/powerpoint/2010/main" val="791586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 Notes:</a:t>
            </a:r>
          </a:p>
          <a:p>
            <a:endParaRPr lang="en-US" dirty="0" smtClean="0"/>
          </a:p>
          <a:p>
            <a:r>
              <a:rPr lang="en-US" dirty="0" smtClean="0"/>
              <a:t>NIOSH recommends</a:t>
            </a:r>
            <a:r>
              <a:rPr lang="en-US" baseline="0" dirty="0" smtClean="0"/>
              <a:t> wearing hand protection when working with nanoparticles.  There is limited data indicating penetration of the skin by nanoparticles, but cuts in the skin may offer an easier path. Point out that disposable nitrile gloves are the most widely used because they provide protection against a wide range of chemicals, but it is important to check what glove is recommended for specific chemicals. This information can be found at most glove manufacturers’ websites.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37</a:t>
            </a:fld>
            <a:endParaRPr lang="en-US"/>
          </a:p>
        </p:txBody>
      </p:sp>
    </p:spTree>
    <p:extLst>
      <p:ext uri="{BB962C8B-B14F-4D97-AF65-F5344CB8AC3E}">
        <p14:creationId xmlns:p14="http://schemas.microsoft.com/office/powerpoint/2010/main" val="6977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 Notes:</a:t>
            </a:r>
          </a:p>
          <a:p>
            <a:endParaRPr lang="en-US" dirty="0" smtClean="0"/>
          </a:p>
          <a:p>
            <a:r>
              <a:rPr lang="en-US" dirty="0" smtClean="0"/>
              <a:t>Eye protection may also</a:t>
            </a:r>
            <a:r>
              <a:rPr lang="en-US" baseline="0" dirty="0" smtClean="0"/>
              <a:t> be necessary. Ask when goggles would be preferred over safety glasses. You should get the answer that goggles prevent splashes from getting in the eyes much better than safety glasses. All must meet a specific standard from the American National Standards Institute called ANSI Z-87.1</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38</a:t>
            </a:fld>
            <a:endParaRPr lang="en-US"/>
          </a:p>
        </p:txBody>
      </p:sp>
    </p:spTree>
    <p:extLst>
      <p:ext uri="{BB962C8B-B14F-4D97-AF65-F5344CB8AC3E}">
        <p14:creationId xmlns:p14="http://schemas.microsoft.com/office/powerpoint/2010/main" val="1987093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 Notes:</a:t>
            </a:r>
          </a:p>
          <a:p>
            <a:endParaRPr lang="en-US" dirty="0" smtClean="0"/>
          </a:p>
          <a:p>
            <a:r>
              <a:rPr lang="en-US" dirty="0" smtClean="0"/>
              <a:t>Respirators</a:t>
            </a:r>
            <a:r>
              <a:rPr lang="en-US" baseline="0" dirty="0" smtClean="0"/>
              <a:t> may be required for some </a:t>
            </a:r>
            <a:r>
              <a:rPr lang="en-US" baseline="0" dirty="0" err="1" smtClean="0"/>
              <a:t>nano</a:t>
            </a:r>
            <a:r>
              <a:rPr lang="en-US" baseline="0" dirty="0" smtClean="0"/>
              <a:t> operations. If so, OSHA’s standard (1910.134) would apply. It would mandate the company having:</a:t>
            </a:r>
          </a:p>
          <a:p>
            <a:pPr marL="171450" indent="-171450">
              <a:buFont typeface="Arial"/>
              <a:buChar char="•"/>
            </a:pPr>
            <a:endParaRPr lang="en-US" b="1" baseline="0" dirty="0" smtClean="0"/>
          </a:p>
          <a:p>
            <a:pPr marL="171450" indent="-171450">
              <a:lnSpc>
                <a:spcPct val="85000"/>
              </a:lnSpc>
              <a:spcAft>
                <a:spcPct val="20000"/>
              </a:spcAft>
              <a:buFont typeface="Arial"/>
              <a:buChar char="•"/>
            </a:pPr>
            <a:r>
              <a:rPr lang="en-US" sz="1200" b="0" dirty="0" smtClean="0">
                <a:cs typeface="Arial"/>
              </a:rPr>
              <a:t>Written program</a:t>
            </a:r>
          </a:p>
          <a:p>
            <a:pPr marL="171450" indent="-171450" eaLnBrk="1" hangingPunct="1">
              <a:lnSpc>
                <a:spcPct val="85000"/>
              </a:lnSpc>
              <a:spcAft>
                <a:spcPct val="20000"/>
              </a:spcAft>
              <a:buFont typeface="Arial"/>
              <a:buChar char="•"/>
            </a:pPr>
            <a:r>
              <a:rPr lang="en-US" sz="1200" b="0" dirty="0" smtClean="0">
                <a:cs typeface="Arial"/>
              </a:rPr>
              <a:t> Training</a:t>
            </a:r>
          </a:p>
          <a:p>
            <a:pPr marL="171450" indent="-171450" eaLnBrk="1" hangingPunct="1">
              <a:lnSpc>
                <a:spcPct val="85000"/>
              </a:lnSpc>
              <a:spcAft>
                <a:spcPct val="20000"/>
              </a:spcAft>
              <a:buFont typeface="Arial"/>
              <a:buChar char="•"/>
            </a:pPr>
            <a:r>
              <a:rPr lang="en-US" sz="1200" b="0" dirty="0" smtClean="0">
                <a:cs typeface="Arial"/>
              </a:rPr>
              <a:t> Medical evaluation</a:t>
            </a:r>
          </a:p>
          <a:p>
            <a:pPr marL="171450" indent="-171450" eaLnBrk="1" hangingPunct="1">
              <a:lnSpc>
                <a:spcPct val="85000"/>
              </a:lnSpc>
              <a:spcAft>
                <a:spcPct val="20000"/>
              </a:spcAft>
              <a:buFont typeface="Arial"/>
              <a:buChar char="•"/>
            </a:pPr>
            <a:r>
              <a:rPr lang="en-US" sz="1200" b="0" dirty="0" smtClean="0">
                <a:cs typeface="Arial"/>
              </a:rPr>
              <a:t> Fit testing</a:t>
            </a:r>
          </a:p>
          <a:p>
            <a:pPr marL="171450" indent="-171450" eaLnBrk="1" hangingPunct="1">
              <a:lnSpc>
                <a:spcPct val="85000"/>
              </a:lnSpc>
              <a:spcAft>
                <a:spcPct val="20000"/>
              </a:spcAft>
              <a:buFont typeface="Arial"/>
              <a:buChar char="•"/>
            </a:pPr>
            <a:r>
              <a:rPr lang="en-US" sz="1200" b="0" dirty="0" smtClean="0">
                <a:cs typeface="Arial"/>
              </a:rPr>
              <a:t> Respirator maintenance program </a:t>
            </a:r>
          </a:p>
          <a:p>
            <a:endParaRPr lang="en-US" b="0" baseline="0" dirty="0" smtClean="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40</a:t>
            </a:fld>
            <a:endParaRPr lang="en-US"/>
          </a:p>
        </p:txBody>
      </p:sp>
    </p:spTree>
    <p:extLst>
      <p:ext uri="{BB962C8B-B14F-4D97-AF65-F5344CB8AC3E}">
        <p14:creationId xmlns:p14="http://schemas.microsoft.com/office/powerpoint/2010/main" val="1428335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r>
              <a:rPr lang="en-US" b="1" u="sng" dirty="0" smtClean="0"/>
              <a:t>Trainer Notes:</a:t>
            </a:r>
          </a:p>
          <a:p>
            <a:endParaRPr lang="en-US" dirty="0" smtClean="0">
              <a:latin typeface="Times" charset="0"/>
            </a:endParaRPr>
          </a:p>
          <a:p>
            <a:r>
              <a:rPr lang="en-US" dirty="0" smtClean="0">
                <a:latin typeface="Times" charset="0"/>
              </a:rPr>
              <a:t>NIOSH researchers</a:t>
            </a:r>
            <a:r>
              <a:rPr lang="en-US" baseline="0" dirty="0" smtClean="0">
                <a:latin typeface="Times" charset="0"/>
              </a:rPr>
              <a:t> noted that oil, like that found in the oil mists of factories where metal working equipment is constantly lubricated, was significantly damaging the filtration medium for particulate respirators. Consequently, they established a new classification system under 42 CFR 84 that set up 3 classifications for particulate respirators:</a:t>
            </a:r>
          </a:p>
          <a:p>
            <a:endParaRPr lang="en-US" baseline="0" dirty="0" smtClean="0">
              <a:latin typeface="Times" charset="0"/>
            </a:endParaRPr>
          </a:p>
          <a:p>
            <a:r>
              <a:rPr lang="en-US" baseline="0" dirty="0" smtClean="0">
                <a:latin typeface="Times" charset="0"/>
              </a:rPr>
              <a:t>N = Not resistant to oil</a:t>
            </a:r>
          </a:p>
          <a:p>
            <a:r>
              <a:rPr lang="en-US" baseline="0" dirty="0" smtClean="0">
                <a:latin typeface="Times" charset="0"/>
              </a:rPr>
              <a:t>R = Resistant to oil, which generally means good for one shift in oil mist</a:t>
            </a:r>
          </a:p>
          <a:p>
            <a:r>
              <a:rPr lang="en-US" baseline="0" dirty="0" smtClean="0">
                <a:latin typeface="Times" charset="0"/>
              </a:rPr>
              <a:t>P = Oil Proof, which is good for prolonged use in oil mist</a:t>
            </a:r>
            <a:endParaRPr lang="en-US" dirty="0" smtClean="0">
              <a:latin typeface="Times" charset="0"/>
            </a:endParaRPr>
          </a:p>
        </p:txBody>
      </p:sp>
      <p:sp>
        <p:nvSpPr>
          <p:cNvPr id="40964" name="Slide Number Placeholder 3"/>
          <p:cNvSpPr>
            <a:spLocks noGrp="1"/>
          </p:cNvSpPr>
          <p:nvPr>
            <p:ph type="sldNum" sz="quarter" idx="5"/>
          </p:nvPr>
        </p:nvSpPr>
        <p:spPr>
          <a:noFill/>
        </p:spPr>
        <p:txBody>
          <a:bodyPr/>
          <a:lstStyle/>
          <a:p>
            <a:fld id="{5A172157-0351-4985-BB71-3B72DDF7DA15}" type="slidenum">
              <a:rPr lang="en-US"/>
              <a:pPr/>
              <a:t>41</a:t>
            </a:fld>
            <a:endParaRPr lang="en-US"/>
          </a:p>
        </p:txBody>
      </p:sp>
    </p:spTree>
    <p:extLst>
      <p:ext uri="{BB962C8B-B14F-4D97-AF65-F5344CB8AC3E}">
        <p14:creationId xmlns:p14="http://schemas.microsoft.com/office/powerpoint/2010/main" val="2371474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a:t>
            </a:r>
            <a:r>
              <a:rPr lang="en-US" b="1" u="sng" baseline="0" dirty="0" smtClean="0"/>
              <a:t> Notes:</a:t>
            </a:r>
          </a:p>
          <a:p>
            <a:endParaRPr lang="en-US" baseline="0" dirty="0" smtClean="0"/>
          </a:p>
          <a:p>
            <a:r>
              <a:rPr lang="en-US" baseline="0" dirty="0" smtClean="0"/>
              <a:t>Respirators can be further divided based on facial coverage. They are either full-face or half-face. Which offers more protection? The important point to make here is that a full-face isn’t given additional points for eye protection (as many workers think). Full-face respirators have a major design advantage: they go across the forehead. Building a respirator that goes across the forehead is much less problematic than trying to cover the bridge of the nose where there is much greater human variation. Not surprisingly, the greatest leakage occurs at the bridge of the nose. Consequently, OSHA gives half-face respirators an applied protection factor of 10 while full-face are given 50.</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43</a:t>
            </a:fld>
            <a:endParaRPr lang="en-US"/>
          </a:p>
        </p:txBody>
      </p:sp>
    </p:spTree>
    <p:extLst>
      <p:ext uri="{BB962C8B-B14F-4D97-AF65-F5344CB8AC3E}">
        <p14:creationId xmlns:p14="http://schemas.microsoft.com/office/powerpoint/2010/main" val="4039894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a:t>
            </a:r>
            <a:r>
              <a:rPr lang="en-US" baseline="0" dirty="0" smtClean="0"/>
              <a:t> Notes:</a:t>
            </a:r>
          </a:p>
          <a:p>
            <a:endParaRPr lang="en-US" baseline="0" dirty="0" smtClean="0"/>
          </a:p>
          <a:p>
            <a:r>
              <a:rPr lang="en-US" sz="1200" dirty="0" smtClean="0"/>
              <a:t>NIOSH has developed a selection logic that can be applied to nanoparticles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46</a:t>
            </a:fld>
            <a:endParaRPr lang="en-US"/>
          </a:p>
        </p:txBody>
      </p:sp>
    </p:spTree>
    <p:extLst>
      <p:ext uri="{BB962C8B-B14F-4D97-AF65-F5344CB8AC3E}">
        <p14:creationId xmlns:p14="http://schemas.microsoft.com/office/powerpoint/2010/main" val="3087083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The ability of a particle to deposit in</a:t>
            </a:r>
            <a:r>
              <a:rPr lang="en-US" baseline="0" dirty="0" smtClean="0"/>
              <a:t> the respiratory tract depends on its size. Particles larger than about 10 microns (10,000 nm) get trapped by the mouth, nose and throat; only particles less than ~10 microns enter the conductive airways (trachea and bronchi). Many of these particles are trapped by mucus and ultimately ingested. </a:t>
            </a:r>
            <a:r>
              <a:rPr lang="en-US" dirty="0" smtClean="0"/>
              <a:t>Nanoparticles’ small size permits them to be inhaled into the alveolar (deep) region of the lung where gas exchange occurs. For this reason,</a:t>
            </a:r>
            <a:r>
              <a:rPr lang="en-US" baseline="0" dirty="0" smtClean="0"/>
              <a:t> many studies and guidance documents have focused on inhalation as the primary route of exposure to nanoparticles in the workplace.</a:t>
            </a:r>
            <a:endParaRPr lang="en-US" dirty="0" smtClean="0"/>
          </a:p>
          <a:p>
            <a:endParaRPr lang="en-US" dirty="0" smtClean="0"/>
          </a:p>
          <a:p>
            <a:r>
              <a:rPr lang="en-US" dirty="0" smtClean="0"/>
              <a:t>Animal</a:t>
            </a:r>
            <a:r>
              <a:rPr lang="en-US" baseline="0" dirty="0" smtClean="0"/>
              <a:t> studies have indicated that nanoparticles in the lung may be able to enter the bloodstream and </a:t>
            </a:r>
            <a:r>
              <a:rPr lang="en-US" baseline="0" dirty="0" err="1" smtClean="0"/>
              <a:t>translocate</a:t>
            </a:r>
            <a:r>
              <a:rPr lang="en-US" baseline="0" dirty="0" smtClean="0"/>
              <a:t> to other organs.</a:t>
            </a:r>
          </a:p>
          <a:p>
            <a:endParaRPr lang="en-US" baseline="0" dirty="0" smtClean="0"/>
          </a:p>
          <a:p>
            <a:r>
              <a:rPr lang="en-US" dirty="0" smtClean="0"/>
              <a:t>In many of these studies the nanoparticles were modified to prevent them from</a:t>
            </a:r>
            <a:r>
              <a:rPr lang="en-US" baseline="0" dirty="0" smtClean="0"/>
              <a:t> agglomerating together into particles larger than 2-3 microns. Some studies have shown that the primary effect of nanoparticles in the lung was asphyxiation when the particles clumped together and physically blocked the airways. The actual impact of a nanoparticle will depend critically on whether or not that nanoparticle agglomerates prior to or after entering the body. </a:t>
            </a:r>
          </a:p>
          <a:p>
            <a:endParaRPr lang="en-US" baseline="0" dirty="0" smtClean="0"/>
          </a:p>
          <a:p>
            <a:r>
              <a:rPr lang="en-US" baseline="0" dirty="0" smtClean="0"/>
              <a:t>SOURCE</a:t>
            </a:r>
          </a:p>
          <a:p>
            <a:r>
              <a:rPr lang="en-US" baseline="0" dirty="0" smtClean="0"/>
              <a:t>Image: http://upload.wikimedia.org/wikipedia/commons/3/36/Respiratory_Tract.png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a:t>
            </a:fld>
            <a:endParaRPr lang="en-US"/>
          </a:p>
        </p:txBody>
      </p:sp>
    </p:spTree>
    <p:extLst>
      <p:ext uri="{BB962C8B-B14F-4D97-AF65-F5344CB8AC3E}">
        <p14:creationId xmlns:p14="http://schemas.microsoft.com/office/powerpoint/2010/main" val="2789595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B860F8-C2DE-0740-9826-7952EF3C00A1}" type="slidenum">
              <a:rPr lang="en-US" smtClean="0"/>
              <a:t>50</a:t>
            </a:fld>
            <a:endParaRPr lang="en-US"/>
          </a:p>
        </p:txBody>
      </p:sp>
    </p:spTree>
    <p:extLst>
      <p:ext uri="{BB962C8B-B14F-4D97-AF65-F5344CB8AC3E}">
        <p14:creationId xmlns:p14="http://schemas.microsoft.com/office/powerpoint/2010/main" val="25630349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endParaRPr lang="en-US" dirty="0" smtClean="0"/>
          </a:p>
          <a:p>
            <a:r>
              <a:rPr lang="en-US" sz="1200" kern="1200" dirty="0" smtClean="0">
                <a:solidFill>
                  <a:schemeClr val="tx1"/>
                </a:solidFill>
                <a:effectLst/>
                <a:latin typeface="+mn-lt"/>
                <a:ea typeface="+mn-ea"/>
                <a:cs typeface="+mn-cs"/>
              </a:rPr>
              <a:t>Nanoparticle Containment Room.</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Specialized Nanoparticle Containment Room for Carbon Nanotubes and Related materials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Texas</a:t>
            </a:r>
            <a:r>
              <a:rPr lang="en-US" sz="1200" kern="1200" baseline="0" dirty="0" smtClean="0">
                <a:solidFill>
                  <a:schemeClr val="tx1"/>
                </a:solidFill>
                <a:effectLst/>
                <a:latin typeface="+mn-lt"/>
                <a:ea typeface="+mn-ea"/>
                <a:cs typeface="+mn-cs"/>
              </a:rPr>
              <a:t> State University</a:t>
            </a:r>
            <a:r>
              <a:rPr lang="en-US" sz="1200" kern="1200" dirty="0" smtClean="0">
                <a:solidFill>
                  <a:schemeClr val="tx1"/>
                </a:solidFill>
                <a:effectLst/>
                <a:latin typeface="+mn-lt"/>
                <a:ea typeface="+mn-ea"/>
                <a:cs typeface="+mn-cs"/>
              </a:rPr>
              <a:t> does not allow the use of carbon nanotubes in glove boxes with</a:t>
            </a:r>
            <a:r>
              <a:rPr lang="en-US" sz="1200" kern="1200" baseline="0" dirty="0" smtClean="0">
                <a:solidFill>
                  <a:schemeClr val="tx1"/>
                </a:solidFill>
                <a:effectLst/>
                <a:latin typeface="+mn-lt"/>
                <a:ea typeface="+mn-ea"/>
                <a:cs typeface="+mn-cs"/>
              </a:rPr>
              <a:t> other materials, but instead </a:t>
            </a:r>
            <a:r>
              <a:rPr lang="en-US" sz="1200" kern="1200" dirty="0" smtClean="0">
                <a:solidFill>
                  <a:schemeClr val="tx1"/>
                </a:solidFill>
                <a:effectLst/>
                <a:latin typeface="+mn-lt"/>
                <a:ea typeface="+mn-ea"/>
                <a:cs typeface="+mn-cs"/>
              </a:rPr>
              <a:t>isolate the operation</a:t>
            </a:r>
            <a:r>
              <a:rPr lang="en-US" sz="1200" kern="1200" baseline="0" dirty="0" smtClean="0">
                <a:solidFill>
                  <a:schemeClr val="tx1"/>
                </a:solidFill>
                <a:effectLst/>
                <a:latin typeface="+mn-lt"/>
                <a:ea typeface="+mn-ea"/>
                <a:cs typeface="+mn-cs"/>
              </a:rPr>
              <a:t> in </a:t>
            </a:r>
            <a:r>
              <a:rPr lang="en-US" sz="1200" kern="1200" dirty="0" smtClean="0">
                <a:solidFill>
                  <a:schemeClr val="tx1"/>
                </a:solidFill>
                <a:effectLst/>
                <a:latin typeface="+mn-lt"/>
                <a:ea typeface="+mn-ea"/>
                <a:cs typeface="+mn-cs"/>
              </a:rPr>
              <a:t>a portable clean room referred to as the ‘Nanoparticle Containment Room’. This room is designed and manufactured (as per our requirements) by Liberty Industries, Inc. Berlin, CT  06023. This room has been installed in one small room within the lab. Please, refer Figure 2.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Ingram School of Engineering has spent about $6000 on the glove box and $15,000 on the ‘Nanoparticle Containment Room’. The following are the highlights of this nanoparticle containment room.</a:t>
            </a:r>
          </a:p>
          <a:p>
            <a:pPr lvl="0"/>
            <a:r>
              <a:rPr lang="en-US" sz="1200" kern="1200" dirty="0" smtClean="0">
                <a:solidFill>
                  <a:schemeClr val="tx1"/>
                </a:solidFill>
                <a:effectLst/>
                <a:latin typeface="+mn-lt"/>
                <a:ea typeface="+mn-ea"/>
                <a:cs typeface="+mn-cs"/>
              </a:rPr>
              <a:t>This is 8’ x 10’ hard-wall ready-made clean room </a:t>
            </a:r>
          </a:p>
          <a:p>
            <a:pPr lvl="0"/>
            <a:r>
              <a:rPr lang="en-US" sz="1200" kern="1200" dirty="0" smtClean="0">
                <a:solidFill>
                  <a:schemeClr val="tx1"/>
                </a:solidFill>
                <a:effectLst/>
                <a:latin typeface="+mn-lt"/>
                <a:ea typeface="+mn-ea"/>
                <a:cs typeface="+mn-cs"/>
              </a:rPr>
              <a:t>This room maintains negative pressure and there is dedicated exhaust to this room (with blower on the roof). </a:t>
            </a:r>
          </a:p>
          <a:p>
            <a:pPr lvl="0"/>
            <a:r>
              <a:rPr lang="en-US" sz="1200" kern="1200" dirty="0" smtClean="0">
                <a:solidFill>
                  <a:schemeClr val="tx1"/>
                </a:solidFill>
                <a:effectLst/>
                <a:latin typeface="+mn-lt"/>
                <a:ea typeface="+mn-ea"/>
                <a:cs typeface="+mn-cs"/>
              </a:rPr>
              <a:t>The filters used are ULPA (Ultra-Low Penetration Air) Filters rated 99.999% efficient with particles 0.12 microns (120 nm) in diameter. Traditional HEPA filters are good up to 0.3 microns (300 nm) with rated efficiency of 99.98%.</a:t>
            </a:r>
          </a:p>
          <a:p>
            <a:pPr lvl="0"/>
            <a:r>
              <a:rPr lang="en-US" sz="1200" kern="1200" dirty="0" smtClean="0">
                <a:solidFill>
                  <a:schemeClr val="tx1"/>
                </a:solidFill>
                <a:effectLst/>
                <a:latin typeface="+mn-lt"/>
                <a:ea typeface="+mn-ea"/>
                <a:cs typeface="+mn-cs"/>
              </a:rPr>
              <a:t>Researchers who would like to use this room have to wear half-mask respirator, lab suit, and other personal protected equipment (PPE). </a:t>
            </a:r>
          </a:p>
          <a:p>
            <a:pPr lvl="0"/>
            <a:r>
              <a:rPr lang="en-US" sz="1200" kern="1200" dirty="0" smtClean="0">
                <a:solidFill>
                  <a:schemeClr val="tx1"/>
                </a:solidFill>
                <a:effectLst/>
                <a:latin typeface="+mn-lt"/>
                <a:ea typeface="+mn-ea"/>
                <a:cs typeface="+mn-cs"/>
              </a:rPr>
              <a:t>All these people will have to pass ‘Pulmonary Function Test’ and undergo ‘Respirator Training.’</a:t>
            </a:r>
          </a:p>
          <a:p>
            <a:pPr lvl="0"/>
            <a:r>
              <a:rPr lang="en-US" sz="1200" kern="1200" dirty="0" smtClean="0">
                <a:solidFill>
                  <a:schemeClr val="tx1"/>
                </a:solidFill>
                <a:effectLst/>
                <a:latin typeface="+mn-lt"/>
                <a:ea typeface="+mn-ea"/>
                <a:cs typeface="+mn-cs"/>
              </a:rPr>
              <a:t>PI, 3 technicians, and 3 students have undergone this training in summer 08.</a:t>
            </a:r>
          </a:p>
          <a:p>
            <a:r>
              <a:rPr lang="en-US" sz="1200" kern="1200" dirty="0" smtClean="0">
                <a:solidFill>
                  <a:schemeClr val="tx1"/>
                </a:solidFill>
                <a:effectLst/>
                <a:latin typeface="+mn-lt"/>
                <a:ea typeface="+mn-ea"/>
                <a:cs typeface="+mn-cs"/>
              </a:rPr>
              <a:t> </a:t>
            </a:r>
          </a:p>
          <a:p>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53</a:t>
            </a:fld>
            <a:endParaRPr lang="en-US"/>
          </a:p>
        </p:txBody>
      </p:sp>
    </p:spTree>
    <p:extLst>
      <p:ext uri="{BB962C8B-B14F-4D97-AF65-F5344CB8AC3E}">
        <p14:creationId xmlns:p14="http://schemas.microsoft.com/office/powerpoint/2010/main" val="11029270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EPA requires full-face N-100 cartridge respirators for CNT manufacturers under consent order, unless they prove no exposure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54</a:t>
            </a:fld>
            <a:endParaRPr lang="en-US"/>
          </a:p>
        </p:txBody>
      </p:sp>
    </p:spTree>
    <p:extLst>
      <p:ext uri="{BB962C8B-B14F-4D97-AF65-F5344CB8AC3E}">
        <p14:creationId xmlns:p14="http://schemas.microsoft.com/office/powerpoint/2010/main" val="30822551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 notes:</a:t>
            </a:r>
          </a:p>
          <a:p>
            <a:endParaRPr lang="en-US" dirty="0" smtClean="0"/>
          </a:p>
          <a:p>
            <a:r>
              <a:rPr lang="en-US" dirty="0" smtClean="0"/>
              <a:t>OSHA requires that workers pass a fit test before wearing a respirator.</a:t>
            </a:r>
            <a:r>
              <a:rPr lang="en-US" baseline="0" dirty="0" smtClean="0"/>
              <a:t> This is critical.  A worker has no idea if a respirator fits unless it is tested. OSHA accepts either quantitative or qualitative. The picture shows a blue </a:t>
            </a:r>
            <a:r>
              <a:rPr lang="en-US" baseline="0" dirty="0" err="1" smtClean="0"/>
              <a:t>Portacount</a:t>
            </a:r>
            <a:r>
              <a:rPr lang="en-US" baseline="0" dirty="0" smtClean="0"/>
              <a:t> unit that measures the number of particles outside the respirator and then inside the respirator and provides a protection factor by dividing the outside number by the inside number. Qualitative uses approved test agents like irritant smoke, saccharine or </a:t>
            </a:r>
            <a:r>
              <a:rPr lang="en-US" baseline="0" dirty="0" err="1" smtClean="0"/>
              <a:t>isoamyl</a:t>
            </a:r>
            <a:r>
              <a:rPr lang="en-US" baseline="0" dirty="0" smtClean="0"/>
              <a:t> acetate to challenge the fit to see if the wearer can detect the agent. </a:t>
            </a:r>
          </a:p>
          <a:p>
            <a:endParaRPr lang="en-US" baseline="0" dirty="0" smtClean="0"/>
          </a:p>
          <a:p>
            <a:r>
              <a:rPr lang="en-US" baseline="0" dirty="0" smtClean="0"/>
              <a:t>Click the advance and then ask which is better? There is no right answer, but most practitioners prefer to test with a quantitative unit because you can see the different fits that are afforded with various manufacturers. Medium size half-face respirators can provide dramatically different fits on an individual. You can’t determine this with qualitative testing. It is either yes or no.</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55</a:t>
            </a:fld>
            <a:endParaRPr lang="en-US"/>
          </a:p>
        </p:txBody>
      </p:sp>
    </p:spTree>
    <p:extLst>
      <p:ext uri="{BB962C8B-B14F-4D97-AF65-F5344CB8AC3E}">
        <p14:creationId xmlns:p14="http://schemas.microsoft.com/office/powerpoint/2010/main" val="10716230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43000" y="684213"/>
            <a:ext cx="4575175" cy="3430587"/>
          </a:xfrm>
          <a:ln/>
        </p:spPr>
      </p:sp>
      <p:sp>
        <p:nvSpPr>
          <p:cNvPr id="105475" name="Rectangle 3"/>
          <p:cNvSpPr>
            <a:spLocks noGrp="1" noChangeArrowheads="1"/>
          </p:cNvSpPr>
          <p:nvPr>
            <p:ph type="body" idx="1"/>
          </p:nvPr>
        </p:nvSpPr>
        <p:spPr>
          <a:noFill/>
          <a:ln/>
        </p:spPr>
        <p:txBody>
          <a:bodyPr/>
          <a:lstStyle/>
          <a:p>
            <a:pPr eaLnBrk="1" hangingPunct="1"/>
            <a:r>
              <a:rPr lang="en-US" b="1" dirty="0" smtClean="0"/>
              <a:t>Trainer Notes:</a:t>
            </a:r>
          </a:p>
          <a:p>
            <a:pPr eaLnBrk="1" hangingPunct="1"/>
            <a:endParaRPr lang="en-US" dirty="0" smtClean="0"/>
          </a:p>
          <a:p>
            <a:pPr eaLnBrk="1" hangingPunct="1"/>
            <a:r>
              <a:rPr lang="en-US" dirty="0" smtClean="0"/>
              <a:t>[Point out that</a:t>
            </a:r>
            <a:r>
              <a:rPr lang="en-US" baseline="0" dirty="0" smtClean="0"/>
              <a:t> two of these units are disposable and cheap. Not all ventilation units have to be expensive and permanent.]</a:t>
            </a:r>
          </a:p>
          <a:p>
            <a:pPr eaLnBrk="1" hangingPunct="1"/>
            <a:endParaRPr lang="en-US" baseline="0" dirty="0" smtClean="0"/>
          </a:p>
          <a:p>
            <a:pPr eaLnBrk="1" hangingPunct="1"/>
            <a:endParaRPr lang="en-US" baseline="0" dirty="0" smtClean="0"/>
          </a:p>
          <a:p>
            <a:pPr eaLnBrk="1" hangingPunct="1"/>
            <a:r>
              <a:rPr lang="en-US" sz="1200" dirty="0" smtClean="0">
                <a:effectLst/>
              </a:rPr>
              <a:t>Effective controls for lab-scale work are available, including low-flow lab hoods.</a:t>
            </a:r>
            <a:endParaRPr lang="en-US" dirty="0"/>
          </a:p>
        </p:txBody>
      </p:sp>
    </p:spTree>
    <p:extLst>
      <p:ext uri="{BB962C8B-B14F-4D97-AF65-F5344CB8AC3E}">
        <p14:creationId xmlns:p14="http://schemas.microsoft.com/office/powerpoint/2010/main" val="16870973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24B8B8-5C3A-4245-8865-2CA739E4C558}" type="slidenum">
              <a:rPr lang="en-US"/>
              <a:pPr/>
              <a:t>57</a:t>
            </a:fld>
            <a:endParaRPr lang="en-US"/>
          </a:p>
        </p:txBody>
      </p:sp>
      <p:sp>
        <p:nvSpPr>
          <p:cNvPr id="263170" name="Rectangle 2"/>
          <p:cNvSpPr>
            <a:spLocks noGrp="1" noRot="1" noChangeAspect="1" noChangeArrowheads="1" noTextEdit="1"/>
          </p:cNvSpPr>
          <p:nvPr>
            <p:ph type="sldImg"/>
          </p:nvPr>
        </p:nvSpPr>
        <p:spPr>
          <a:xfrm>
            <a:off x="1797050" y="692150"/>
            <a:ext cx="3168650" cy="2376488"/>
          </a:xfrm>
          <a:ln/>
          <a:extLst>
            <a:ext uri="{FAA26D3D-D897-4be2-8F04-BA451C77F1D7}">
              <ma14:placeholderFlag xmlns:ma14="http://schemas.microsoft.com/office/mac/drawingml/2011/main" xmlns="" val="1"/>
            </a:ext>
          </a:extLst>
        </p:spPr>
      </p:sp>
      <p:sp>
        <p:nvSpPr>
          <p:cNvPr id="263171" name="Rectangle 3"/>
          <p:cNvSpPr>
            <a:spLocks noGrp="1" noChangeArrowheads="1"/>
          </p:cNvSpPr>
          <p:nvPr>
            <p:ph type="body" idx="1"/>
          </p:nvPr>
        </p:nvSpPr>
        <p:spPr>
          <a:xfrm>
            <a:off x="811213" y="3594100"/>
            <a:ext cx="5132387" cy="4864100"/>
          </a:xfrm>
        </p:spPr>
        <p:txBody>
          <a:bodyPr/>
          <a:lstStyle/>
          <a:p>
            <a:r>
              <a:rPr lang="en-US" b="1" u="sng" dirty="0" smtClean="0"/>
              <a:t>Trainer Notes:</a:t>
            </a:r>
          </a:p>
          <a:p>
            <a:endParaRPr lang="en-US" dirty="0" smtClean="0"/>
          </a:p>
          <a:p>
            <a:r>
              <a:rPr lang="en-US" dirty="0" smtClean="0"/>
              <a:t>FROM </a:t>
            </a:r>
            <a:r>
              <a:rPr lang="en-US" dirty="0"/>
              <a:t>the NIOSH 2-07 report, </a:t>
            </a:r>
            <a:r>
              <a:rPr lang="ja-JP" altLang="en-US" dirty="0">
                <a:latin typeface="Arial"/>
              </a:rPr>
              <a:t>“</a:t>
            </a:r>
            <a:r>
              <a:rPr lang="en-US" dirty="0"/>
              <a:t>Progress Toward Safe Nanotechnology in the Workplace</a:t>
            </a:r>
            <a:r>
              <a:rPr lang="ja-JP" altLang="en-US" dirty="0">
                <a:latin typeface="Arial"/>
              </a:rPr>
              <a:t>”</a:t>
            </a:r>
            <a:r>
              <a:rPr lang="en-US" dirty="0"/>
              <a:t>: This device is a flat plate test system for measuring respirator filter penetration of 3 to 20 nm silver particles. Scientific information is available to characterize the efficiency of respirator filtration for particles larger than 20 nm in diameter. However, less is known about smaller particles. To increase knowledge and understanding of these smaller particles, NIOSH funded a study in 2005 at the University of Minnesota</a:t>
            </a:r>
            <a:r>
              <a:rPr lang="ja-JP" altLang="en-US" dirty="0">
                <a:latin typeface="Arial"/>
              </a:rPr>
              <a:t>’</a:t>
            </a:r>
            <a:r>
              <a:rPr lang="en-US" dirty="0"/>
              <a:t>s Center for Filtration Research. The purpose of this study was to measure the penetration of nanoparticles between 3nm and 20nm in size through various filter media, including glass fiber, electret, and </a:t>
            </a:r>
            <a:r>
              <a:rPr lang="en-US" dirty="0" err="1"/>
              <a:t>nanofiber</a:t>
            </a:r>
            <a:r>
              <a:rPr lang="en-US" dirty="0"/>
              <a:t>. The respirator filter media tested in this study effectively collected nanoparticles down to 3nm in size. There was no evidence that particles in this size range pass through filter media at a higher rate than the larger particles. The NTRC is planning studies to validate these findings using NIOSH-approved </a:t>
            </a:r>
            <a:r>
              <a:rPr lang="en-US" dirty="0" err="1"/>
              <a:t>respirators,and</a:t>
            </a:r>
            <a:r>
              <a:rPr lang="en-US" dirty="0"/>
              <a:t> to evaluate the likelihood of worker exposure to nanoparticles when his/her respirator does not fit correctly.</a:t>
            </a:r>
          </a:p>
          <a:p>
            <a:endParaRPr lang="en-US" dirty="0"/>
          </a:p>
          <a:p>
            <a:endParaRPr lang="en-US" dirty="0"/>
          </a:p>
        </p:txBody>
      </p:sp>
    </p:spTree>
    <p:extLst>
      <p:ext uri="{BB962C8B-B14F-4D97-AF65-F5344CB8AC3E}">
        <p14:creationId xmlns:p14="http://schemas.microsoft.com/office/powerpoint/2010/main" val="3266326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The growing body of research into</a:t>
            </a:r>
            <a:r>
              <a:rPr lang="en-US" baseline="0" dirty="0" smtClean="0"/>
              <a:t> the hazards of inhalation exposure of nanomaterials demonstrates the potential for unwanted health outcomes </a:t>
            </a:r>
            <a:r>
              <a:rPr lang="en-US" i="1" baseline="0" dirty="0" smtClean="0"/>
              <a:t>IF</a:t>
            </a:r>
            <a:r>
              <a:rPr lang="en-US" i="0" baseline="0" dirty="0" smtClean="0"/>
              <a:t> there is exposure. Not all types of nanoparticles have demonstrated these hazards and not all the research has been done on commercially relevant forms of the nanoparticles. With those caveats in mind here are some examples of significant findings from the hazard literature.</a:t>
            </a:r>
          </a:p>
          <a:p>
            <a:endParaRPr lang="en-US" i="0" baseline="0" dirty="0" smtClean="0"/>
          </a:p>
          <a:p>
            <a:r>
              <a:rPr lang="en-US" i="0" baseline="0" dirty="0" smtClean="0"/>
              <a:t>The image shows a multi-walled carbon nanotube penetrating the alveolar epithelium. This is significant because it suggests that MWNTs that get into the lung have the potential to penetrate the </a:t>
            </a:r>
            <a:r>
              <a:rPr lang="en-US" i="0" baseline="0" dirty="0" err="1" smtClean="0"/>
              <a:t>epitehlium</a:t>
            </a:r>
            <a:r>
              <a:rPr lang="en-US" i="0" baseline="0" dirty="0" smtClean="0"/>
              <a:t> and get into the space where </a:t>
            </a:r>
            <a:r>
              <a:rPr lang="en-US" i="0" baseline="0" dirty="0" err="1" smtClean="0"/>
              <a:t>mesothelioma</a:t>
            </a:r>
            <a:r>
              <a:rPr lang="en-US" i="0" baseline="0" dirty="0" smtClean="0"/>
              <a:t> originates.</a:t>
            </a:r>
          </a:p>
          <a:p>
            <a:endParaRPr lang="en-US" i="0" baseline="0" dirty="0" smtClean="0"/>
          </a:p>
          <a:p>
            <a:pPr indent="182880">
              <a:buFont typeface="Arial" pitchFamily="34" charset="0"/>
              <a:buChar char="•"/>
            </a:pPr>
            <a:r>
              <a:rPr lang="en-US" i="0" baseline="0" dirty="0" smtClean="0"/>
              <a:t>Certain multi-walled carbon nanotubes were able to induce fibrosis and </a:t>
            </a:r>
            <a:r>
              <a:rPr lang="en-US" i="0" baseline="0" dirty="0" err="1" smtClean="0"/>
              <a:t>mesothelioma</a:t>
            </a:r>
            <a:r>
              <a:rPr lang="en-US" i="0" baseline="0" dirty="0" smtClean="0"/>
              <a:t>-like symptoms when instilled in rodent lungs. The effect was observed for long, stiff nanotubes (that resemble the shape of the harmful form of asbestos) but not for short, tangled nanotubes. The researchers hypothesized that the mechanism of injury was similar to asbestos because of the fibrous nature of stiff nanotubes. </a:t>
            </a:r>
          </a:p>
          <a:p>
            <a:pPr indent="182880">
              <a:buFont typeface="Arial" pitchFamily="34" charset="0"/>
              <a:buChar char="•"/>
            </a:pPr>
            <a:r>
              <a:rPr lang="en-US" i="0" baseline="0" dirty="0" smtClean="0"/>
              <a:t>Single-walled carbon nanotubes and titanium dioxide nanoparticles have been implicated in the formation of arterial plaques</a:t>
            </a:r>
          </a:p>
          <a:p>
            <a:pPr indent="182880">
              <a:buFont typeface="Arial" pitchFamily="34" charset="0"/>
              <a:buChar char="•"/>
            </a:pPr>
            <a:r>
              <a:rPr lang="en-US" i="0" baseline="0" dirty="0" smtClean="0"/>
              <a:t>Certain nanoscale metals and metal oxides have been shown to travel along the olfactory nerve and get into the brain. </a:t>
            </a:r>
          </a:p>
          <a:p>
            <a:pPr indent="182880">
              <a:buFont typeface="Arial" pitchFamily="34" charset="0"/>
              <a:buNone/>
            </a:pPr>
            <a:endParaRPr lang="en-US" i="0" baseline="0" dirty="0" smtClean="0"/>
          </a:p>
          <a:p>
            <a:pPr indent="182880">
              <a:buFont typeface="Arial" pitchFamily="34" charset="0"/>
              <a:buNone/>
            </a:pPr>
            <a:r>
              <a:rPr lang="en-US" i="0" baseline="0" dirty="0" smtClean="0"/>
              <a:t>Sources</a:t>
            </a:r>
          </a:p>
          <a:p>
            <a:pPr marL="0" marR="0" indent="18288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err="1" smtClean="0"/>
              <a:t>Mesothelioma</a:t>
            </a:r>
            <a:r>
              <a:rPr lang="en-US" dirty="0" smtClean="0"/>
              <a:t>: Nature Nanotechnology 3, 423 - 428 (2008)  and The Journal of Toxicological Sciences Vol. 33 (2008) , No. 1 February 105-116</a:t>
            </a:r>
          </a:p>
          <a:p>
            <a:pPr indent="182880">
              <a:buFont typeface="Arial" pitchFamily="34" charset="0"/>
              <a:buChar char="•"/>
            </a:pPr>
            <a:r>
              <a:rPr lang="en-US" dirty="0" smtClean="0"/>
              <a:t>Cardiovascular: Environ Health </a:t>
            </a:r>
            <a:r>
              <a:rPr lang="en-US" dirty="0" err="1" smtClean="0"/>
              <a:t>Perspect</a:t>
            </a:r>
            <a:r>
              <a:rPr lang="en-US" dirty="0" smtClean="0"/>
              <a:t> 115 (3): 377–382 (2007)</a:t>
            </a:r>
          </a:p>
          <a:p>
            <a:pPr indent="182880">
              <a:buFont typeface="Arial" pitchFamily="34" charset="0"/>
              <a:buChar char="•"/>
            </a:pPr>
            <a:r>
              <a:rPr lang="en-US" dirty="0" smtClean="0"/>
              <a:t>Olfactory: Journal of Nanoscience and Nanotechnology, 9(8): 4996-5007 (August 2009) and Environmental Health Perspectives Volume 114, Number 8, August 2006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6</a:t>
            </a:fld>
            <a:endParaRPr lang="en-US"/>
          </a:p>
        </p:txBody>
      </p:sp>
    </p:spTree>
    <p:extLst>
      <p:ext uri="{BB962C8B-B14F-4D97-AF65-F5344CB8AC3E}">
        <p14:creationId xmlns:p14="http://schemas.microsoft.com/office/powerpoint/2010/main" val="3050331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Research on skin as a route of exposure is more limited than that on inhalation. The methods for measuring</a:t>
            </a:r>
            <a:r>
              <a:rPr lang="en-US" baseline="0" dirty="0" smtClean="0"/>
              <a:t> skin penetration are still evolving and better validation and standardization are needed.</a:t>
            </a:r>
          </a:p>
          <a:p>
            <a:r>
              <a:rPr lang="en-US" baseline="0" dirty="0" smtClean="0"/>
              <a:t>Dozens of papers demonstrate the ability of intact skin to protect against penetration of nanoparticles beyond the surface layers of the skin. This is particularly evident for titanium dioxide and zinc oxide nanoparticles used in topical sunscreens. </a:t>
            </a:r>
          </a:p>
          <a:p>
            <a:endParaRPr lang="en-US" baseline="0" dirty="0" smtClean="0"/>
          </a:p>
          <a:p>
            <a:r>
              <a:rPr lang="en-US" baseline="0" dirty="0" smtClean="0"/>
              <a:t>Fluorescently tagged polysaccharide (</a:t>
            </a:r>
            <a:r>
              <a:rPr lang="en-US" baseline="0" dirty="0" err="1" smtClean="0"/>
              <a:t>dextran</a:t>
            </a:r>
            <a:r>
              <a:rPr lang="en-US" baseline="0" dirty="0" smtClean="0"/>
              <a:t>) beads of 500- and 1000-nm diameter were found to penetrate to the dermis when the skin was mechanically flexed. Silver nanoparticles embedded in a wound dressing caused elevated levels of silver to be detected in plasma and urine and graying of the skin (</a:t>
            </a:r>
            <a:r>
              <a:rPr lang="en-US" baseline="0" dirty="0" err="1" smtClean="0"/>
              <a:t>argyria</a:t>
            </a:r>
            <a:r>
              <a:rPr lang="en-US" baseline="0" dirty="0" smtClean="0"/>
              <a:t>) of a burn patient.</a:t>
            </a:r>
          </a:p>
          <a:p>
            <a:endParaRPr lang="en-US" baseline="0" dirty="0" smtClean="0"/>
          </a:p>
          <a:p>
            <a:r>
              <a:rPr lang="en-US" baseline="0" dirty="0" smtClean="0"/>
              <a:t>Quantum dots of various sizes, surface coatings and shapes were found to penetrate intact skin to the epidermal and dermal layers within 8 hours. The researchers concluded that the time scale (typical work day) and dosage were relevant for occupational exposures. </a:t>
            </a:r>
            <a:endParaRPr lang="en-US" dirty="0" smtClean="0"/>
          </a:p>
          <a:p>
            <a:endParaRPr lang="en-US" dirty="0" smtClean="0"/>
          </a:p>
          <a:p>
            <a:r>
              <a:rPr lang="en-US" dirty="0" smtClean="0"/>
              <a:t>Sources</a:t>
            </a:r>
          </a:p>
          <a:p>
            <a:r>
              <a:rPr lang="en-US" sz="1200" kern="1200" baseline="0" dirty="0" err="1" smtClean="0">
                <a:solidFill>
                  <a:schemeClr val="tx1"/>
                </a:solidFill>
                <a:latin typeface="+mn-lt"/>
                <a:ea typeface="+mn-ea"/>
                <a:cs typeface="+mn-cs"/>
              </a:rPr>
              <a:t>Int</a:t>
            </a:r>
            <a:r>
              <a:rPr lang="en-US" sz="1200" kern="1200" baseline="0" dirty="0" smtClean="0">
                <a:solidFill>
                  <a:schemeClr val="tx1"/>
                </a:solidFill>
                <a:latin typeface="+mn-lt"/>
                <a:ea typeface="+mn-ea"/>
                <a:cs typeface="+mn-cs"/>
              </a:rPr>
              <a:t> Arch </a:t>
            </a:r>
            <a:r>
              <a:rPr lang="en-US" sz="1200" kern="1200" baseline="0" dirty="0" err="1" smtClean="0">
                <a:solidFill>
                  <a:schemeClr val="tx1"/>
                </a:solidFill>
                <a:latin typeface="+mn-lt"/>
                <a:ea typeface="+mn-ea"/>
                <a:cs typeface="+mn-cs"/>
              </a:rPr>
              <a:t>Occup</a:t>
            </a:r>
            <a:r>
              <a:rPr lang="en-US" sz="1200" kern="1200" baseline="0" dirty="0" smtClean="0">
                <a:solidFill>
                  <a:schemeClr val="tx1"/>
                </a:solidFill>
                <a:latin typeface="+mn-lt"/>
                <a:ea typeface="+mn-ea"/>
                <a:cs typeface="+mn-cs"/>
              </a:rPr>
              <a:t> Environ Health (2009) 82:1043–1055</a:t>
            </a:r>
          </a:p>
          <a:p>
            <a:r>
              <a:rPr lang="en-US" sz="1200" kern="1200" baseline="0" dirty="0" smtClean="0">
                <a:solidFill>
                  <a:schemeClr val="tx1"/>
                </a:solidFill>
                <a:latin typeface="+mn-lt"/>
                <a:ea typeface="+mn-ea"/>
                <a:cs typeface="+mn-cs"/>
              </a:rPr>
              <a:t>IMAGE: http://en.wikipedia.org/wiki/File:HumanSkinDiagram.jpg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7</a:t>
            </a:fld>
            <a:endParaRPr lang="en-US"/>
          </a:p>
        </p:txBody>
      </p:sp>
    </p:spTree>
    <p:extLst>
      <p:ext uri="{BB962C8B-B14F-4D97-AF65-F5344CB8AC3E}">
        <p14:creationId xmlns:p14="http://schemas.microsoft.com/office/powerpoint/2010/main" val="937722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Dozens of studies have</a:t>
            </a:r>
            <a:r>
              <a:rPr lang="en-US" baseline="0" dirty="0" smtClean="0"/>
              <a:t> tested toxicity of various nanoparticles to human skin cells in culture. Oxides, metals, quantum dots and carbonaceous nanoparticles have all demonstrated the ability to damage skin cells through a variety of mechanisms, most notably as a result of oxidative stress. </a:t>
            </a:r>
            <a:endParaRPr lang="en-US" dirty="0" smtClean="0"/>
          </a:p>
          <a:p>
            <a:r>
              <a:rPr lang="en-US" dirty="0" smtClean="0"/>
              <a:t>Source</a:t>
            </a:r>
          </a:p>
          <a:p>
            <a:pPr indent="182880">
              <a:buFont typeface="Arial" pitchFamily="34" charset="0"/>
              <a:buChar char="•"/>
            </a:pPr>
            <a:r>
              <a:rPr lang="en-US" sz="1200" kern="1200" baseline="0" dirty="0" smtClean="0">
                <a:solidFill>
                  <a:schemeClr val="tx1"/>
                </a:solidFill>
                <a:latin typeface="+mn-lt"/>
                <a:ea typeface="+mn-ea"/>
                <a:cs typeface="+mn-cs"/>
              </a:rPr>
              <a:t>Review of dermal toxicity literature: </a:t>
            </a:r>
            <a:r>
              <a:rPr lang="en-US" sz="1200" kern="1200" baseline="0" dirty="0" err="1" smtClean="0">
                <a:solidFill>
                  <a:schemeClr val="tx1"/>
                </a:solidFill>
                <a:latin typeface="+mn-lt"/>
                <a:ea typeface="+mn-ea"/>
                <a:cs typeface="+mn-cs"/>
              </a:rPr>
              <a:t>Int</a:t>
            </a:r>
            <a:r>
              <a:rPr lang="en-US" sz="1200" kern="1200" baseline="0" dirty="0" smtClean="0">
                <a:solidFill>
                  <a:schemeClr val="tx1"/>
                </a:solidFill>
                <a:latin typeface="+mn-lt"/>
                <a:ea typeface="+mn-ea"/>
                <a:cs typeface="+mn-cs"/>
              </a:rPr>
              <a:t> Arch </a:t>
            </a:r>
            <a:r>
              <a:rPr lang="en-US" sz="1200" kern="1200" baseline="0" dirty="0" err="1" smtClean="0">
                <a:solidFill>
                  <a:schemeClr val="tx1"/>
                </a:solidFill>
                <a:latin typeface="+mn-lt"/>
                <a:ea typeface="+mn-ea"/>
                <a:cs typeface="+mn-cs"/>
              </a:rPr>
              <a:t>Occup</a:t>
            </a:r>
            <a:r>
              <a:rPr lang="en-US" sz="1200" kern="1200" baseline="0" dirty="0" smtClean="0">
                <a:solidFill>
                  <a:schemeClr val="tx1"/>
                </a:solidFill>
                <a:latin typeface="+mn-lt"/>
                <a:ea typeface="+mn-ea"/>
                <a:cs typeface="+mn-cs"/>
              </a:rPr>
              <a:t> Environ Health (2009) 82:1043–1055</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8</a:t>
            </a:fld>
            <a:endParaRPr lang="en-US"/>
          </a:p>
        </p:txBody>
      </p:sp>
    </p:spTree>
    <p:extLst>
      <p:ext uri="{BB962C8B-B14F-4D97-AF65-F5344CB8AC3E}">
        <p14:creationId xmlns:p14="http://schemas.microsoft.com/office/powerpoint/2010/main" val="2629716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Unintentional ingestion of nanoparticles may result subsequent</a:t>
            </a:r>
            <a:r>
              <a:rPr lang="en-US" baseline="0" dirty="0" smtClean="0"/>
              <a:t> to inhalation  when mucus moves up out of the respiratory tract and is swallowed. (This clearance mechanism is called the </a:t>
            </a:r>
            <a:r>
              <a:rPr lang="en-US" baseline="0" dirty="0" err="1" smtClean="0"/>
              <a:t>mucociliary</a:t>
            </a:r>
            <a:r>
              <a:rPr lang="en-US" baseline="0" dirty="0" smtClean="0"/>
              <a:t> escalator.)</a:t>
            </a:r>
          </a:p>
          <a:p>
            <a:endParaRPr lang="en-US" dirty="0" smtClean="0"/>
          </a:p>
          <a:p>
            <a:r>
              <a:rPr lang="en-US" dirty="0" smtClean="0"/>
              <a:t>And, as is the case with other substances in the workplace, poor work practices, such</a:t>
            </a:r>
            <a:r>
              <a:rPr lang="en-US" baseline="0" dirty="0" smtClean="0"/>
              <a:t> as eating or smoking in the work area, can result in unintentional ingestion.</a:t>
            </a:r>
            <a:endParaRPr lang="en-US" dirty="0" smtClean="0"/>
          </a:p>
          <a:p>
            <a:endParaRPr lang="en-US" dirty="0" smtClean="0"/>
          </a:p>
          <a:p>
            <a:r>
              <a:rPr lang="en-US" dirty="0" smtClean="0"/>
              <a:t>Occupational</a:t>
            </a:r>
            <a:r>
              <a:rPr lang="en-US" baseline="0" dirty="0" smtClean="0"/>
              <a:t> exposure via ingestion is perhaps the least well researched of the three pathways discussed in this module. However, the use of nanoparticles as drug delivery agents is a huge area in medical research. Some of these agents are meant to be ingested and then </a:t>
            </a:r>
            <a:r>
              <a:rPr lang="en-US" baseline="0" dirty="0" err="1" smtClean="0"/>
              <a:t>translocate</a:t>
            </a:r>
            <a:r>
              <a:rPr lang="en-US" baseline="0" dirty="0" smtClean="0"/>
              <a:t> to other areas of the body. This is itself demonstrates that ingested nanoparticles have routes out of the digestive tract and into other bodily systems. For example recently a single-walled carbon nanotube (SWCNT) agent introduced into rodent stomachs through </a:t>
            </a:r>
            <a:r>
              <a:rPr lang="en-US" baseline="0" dirty="0" err="1" smtClean="0"/>
              <a:t>gastrogavage</a:t>
            </a:r>
            <a:r>
              <a:rPr lang="en-US" baseline="0" dirty="0" smtClean="0"/>
              <a:t> was subsequently found in the liver, heart and brain as well as the lower intestine. </a:t>
            </a:r>
          </a:p>
          <a:p>
            <a:endParaRPr lang="en-US" baseline="0" dirty="0" smtClean="0"/>
          </a:p>
          <a:p>
            <a:r>
              <a:rPr lang="en-US" baseline="0" dirty="0" smtClean="0"/>
              <a:t>Excess ingestion of “colloidal” silver (much of which contains </a:t>
            </a:r>
            <a:r>
              <a:rPr lang="en-US" baseline="0" dirty="0" err="1" smtClean="0"/>
              <a:t>nanosilver</a:t>
            </a:r>
            <a:r>
              <a:rPr lang="en-US" baseline="0" dirty="0" smtClean="0"/>
              <a:t>) can result in a permanent discoloration of the skin (</a:t>
            </a:r>
            <a:r>
              <a:rPr lang="en-US" baseline="0" dirty="0" err="1" smtClean="0"/>
              <a:t>argyria</a:t>
            </a:r>
            <a:r>
              <a:rPr lang="en-US" baseline="0" dirty="0" smtClean="0"/>
              <a:t>) and eyes (</a:t>
            </a:r>
            <a:r>
              <a:rPr lang="en-US" baseline="0" dirty="0" err="1" smtClean="0"/>
              <a:t>argyrosis</a:t>
            </a:r>
            <a:r>
              <a:rPr lang="en-US" baseline="0" dirty="0" smtClean="0"/>
              <a:t>) from silver depositing into these tissues. </a:t>
            </a:r>
          </a:p>
          <a:p>
            <a:endParaRPr lang="en-US" baseline="0" dirty="0" smtClean="0"/>
          </a:p>
          <a:p>
            <a:r>
              <a:rPr lang="en-US" dirty="0" smtClean="0"/>
              <a:t>Sources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IMAGE: Microsoft image gallery</a:t>
            </a:r>
          </a:p>
          <a:p>
            <a:r>
              <a:rPr lang="en-US" sz="1200" kern="1200" baseline="0" dirty="0" smtClean="0">
                <a:solidFill>
                  <a:schemeClr val="tx1"/>
                </a:solidFill>
                <a:latin typeface="+mn-lt"/>
                <a:ea typeface="+mn-ea"/>
                <a:cs typeface="+mn-cs"/>
              </a:rPr>
              <a:t>SWCNT: </a:t>
            </a:r>
            <a:r>
              <a:rPr lang="en-US" sz="1200" kern="1200" baseline="0" dirty="0" err="1" smtClean="0">
                <a:solidFill>
                  <a:schemeClr val="tx1"/>
                </a:solidFill>
                <a:latin typeface="+mn-lt"/>
                <a:ea typeface="+mn-ea"/>
                <a:cs typeface="+mn-cs"/>
              </a:rPr>
              <a:t>Nanomedicine</a:t>
            </a:r>
            <a:r>
              <a:rPr lang="en-US" sz="1200" kern="1200" baseline="0" dirty="0" smtClean="0">
                <a:solidFill>
                  <a:schemeClr val="tx1"/>
                </a:solidFill>
                <a:latin typeface="+mn-lt"/>
                <a:ea typeface="+mn-ea"/>
                <a:cs typeface="+mn-cs"/>
              </a:rPr>
              <a:t>: Nanotechnology, Biology, and Medicine 6 (2010) 427–441</a:t>
            </a:r>
          </a:p>
          <a:p>
            <a:r>
              <a:rPr lang="en-US" sz="1200" kern="1200" baseline="0" dirty="0" smtClean="0">
                <a:solidFill>
                  <a:schemeClr val="tx1"/>
                </a:solidFill>
                <a:latin typeface="+mn-lt"/>
                <a:ea typeface="+mn-ea"/>
                <a:cs typeface="+mn-cs"/>
              </a:rPr>
              <a:t>Silver: </a:t>
            </a:r>
            <a:r>
              <a:rPr lang="en-US" dirty="0" smtClean="0"/>
              <a:t>Journal of Applied Biomedicine 2008, 6(3): 117-129</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9</a:t>
            </a:fld>
            <a:endParaRPr lang="en-US"/>
          </a:p>
        </p:txBody>
      </p:sp>
    </p:spTree>
    <p:extLst>
      <p:ext uri="{BB962C8B-B14F-4D97-AF65-F5344CB8AC3E}">
        <p14:creationId xmlns:p14="http://schemas.microsoft.com/office/powerpoint/2010/main" val="606279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There is limited research</a:t>
            </a:r>
            <a:r>
              <a:rPr lang="en-US" baseline="0" dirty="0" smtClean="0"/>
              <a:t> about the effects of nanoparticles post-ingestion. However, some studies indicate that certain nanoparticles have the potential to damage intestinal cells and, after </a:t>
            </a:r>
            <a:r>
              <a:rPr lang="en-US" baseline="0" dirty="0" err="1" smtClean="0"/>
              <a:t>translocating</a:t>
            </a:r>
            <a:r>
              <a:rPr lang="en-US" baseline="0" dirty="0" smtClean="0"/>
              <a:t> out of the gut, induce unwanted health effects in other organs. This research is too preliminary to draw major conclusions and most papers conclude that more research is needed to better understand the effects of ingested nanoparticles.</a:t>
            </a:r>
            <a:endParaRPr lang="en-US" dirty="0" smtClean="0"/>
          </a:p>
          <a:p>
            <a:endParaRPr lang="en-US" dirty="0" smtClean="0"/>
          </a:p>
          <a:p>
            <a:r>
              <a:rPr lang="en-US" dirty="0" smtClean="0"/>
              <a:t>Sources</a:t>
            </a:r>
          </a:p>
          <a:p>
            <a:r>
              <a:rPr lang="en-US" sz="1200" kern="1200" baseline="0" dirty="0" smtClean="0">
                <a:solidFill>
                  <a:schemeClr val="tx1"/>
                </a:solidFill>
                <a:latin typeface="+mn-lt"/>
                <a:ea typeface="+mn-ea"/>
                <a:cs typeface="+mn-cs"/>
              </a:rPr>
              <a:t>Silver liver damage: </a:t>
            </a:r>
            <a:r>
              <a:rPr lang="en-US" dirty="0" smtClean="0"/>
              <a:t>Particle and </a:t>
            </a:r>
            <a:r>
              <a:rPr lang="en-US" dirty="0" err="1" smtClean="0"/>
              <a:t>Fibre</a:t>
            </a:r>
            <a:r>
              <a:rPr lang="en-US" dirty="0" smtClean="0"/>
              <a:t> Toxicology, 2010, 7:20 (11 pp)</a:t>
            </a:r>
          </a:p>
          <a:p>
            <a:r>
              <a:rPr lang="en-US" sz="1200" kern="1200" baseline="0" dirty="0" smtClean="0">
                <a:solidFill>
                  <a:schemeClr val="tx1"/>
                </a:solidFill>
                <a:latin typeface="+mn-lt"/>
                <a:ea typeface="+mn-ea"/>
                <a:cs typeface="+mn-cs"/>
              </a:rPr>
              <a:t>Intestinal </a:t>
            </a:r>
            <a:r>
              <a:rPr lang="en-US" sz="1200" kern="1200" baseline="0" dirty="0" err="1" smtClean="0">
                <a:solidFill>
                  <a:schemeClr val="tx1"/>
                </a:solidFill>
                <a:latin typeface="+mn-lt"/>
                <a:ea typeface="+mn-ea"/>
                <a:cs typeface="+mn-cs"/>
              </a:rPr>
              <a:t>dendritic</a:t>
            </a:r>
            <a:r>
              <a:rPr lang="en-US" sz="1200" kern="1200" baseline="0" dirty="0" smtClean="0">
                <a:solidFill>
                  <a:schemeClr val="tx1"/>
                </a:solidFill>
                <a:latin typeface="+mn-lt"/>
                <a:ea typeface="+mn-ea"/>
                <a:cs typeface="+mn-cs"/>
              </a:rPr>
              <a:t> cells: </a:t>
            </a:r>
            <a:r>
              <a:rPr lang="en-US" dirty="0" err="1" smtClean="0"/>
              <a:t>Nanotoxicology</a:t>
            </a:r>
            <a:r>
              <a:rPr lang="en-US" dirty="0" smtClean="0"/>
              <a:t>, 2010 Early Online, DOI: 10.3109/17435390.2010.506957</a:t>
            </a:r>
          </a:p>
          <a:p>
            <a:r>
              <a:rPr lang="en-US" dirty="0" err="1" smtClean="0"/>
              <a:t>Cytotoxic</a:t>
            </a:r>
            <a:r>
              <a:rPr lang="en-US" dirty="0" smtClean="0"/>
              <a:t>: </a:t>
            </a:r>
            <a:r>
              <a:rPr lang="en-US" dirty="0" err="1" smtClean="0"/>
              <a:t>Nanotoxicology</a:t>
            </a:r>
            <a:r>
              <a:rPr lang="en-US" dirty="0" smtClean="0"/>
              <a:t>, 2009 3(4): 355-364</a:t>
            </a:r>
          </a:p>
          <a:p>
            <a:r>
              <a:rPr lang="en-US" dirty="0" smtClean="0"/>
              <a:t>DNA damage: </a:t>
            </a:r>
            <a:r>
              <a:rPr lang="en-US" dirty="0" err="1" smtClean="0"/>
              <a:t>Nanotoxicology</a:t>
            </a:r>
            <a:r>
              <a:rPr lang="en-US" dirty="0" smtClean="0"/>
              <a:t>, 2009 3(4): 355-364</a:t>
            </a:r>
          </a:p>
          <a:p>
            <a:r>
              <a:rPr lang="en-US" dirty="0" err="1" smtClean="0"/>
              <a:t>Genotoxicity</a:t>
            </a:r>
            <a:r>
              <a:rPr lang="en-US" dirty="0" smtClean="0"/>
              <a:t>:</a:t>
            </a:r>
            <a:r>
              <a:rPr lang="en-US" baseline="0" dirty="0" smtClean="0"/>
              <a:t> </a:t>
            </a:r>
            <a:r>
              <a:rPr lang="en-US" dirty="0" smtClean="0"/>
              <a:t>Environ Health </a:t>
            </a:r>
            <a:r>
              <a:rPr lang="en-US" dirty="0" err="1" smtClean="0"/>
              <a:t>Perspect</a:t>
            </a:r>
            <a:r>
              <a:rPr lang="en-US" dirty="0" smtClean="0"/>
              <a:t> 117(5), 703-708 May 2009</a:t>
            </a: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10</a:t>
            </a:fld>
            <a:endParaRPr lang="en-US"/>
          </a:p>
        </p:txBody>
      </p:sp>
    </p:spTree>
    <p:extLst>
      <p:ext uri="{BB962C8B-B14F-4D97-AF65-F5344CB8AC3E}">
        <p14:creationId xmlns:p14="http://schemas.microsoft.com/office/powerpoint/2010/main" val="2516488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EF7920-15F6-FA46-B868-DA7463DCD3F2}" type="datetimeFigureOut">
              <a:rPr lang="en-US" smtClean="0"/>
              <a:t>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EA68C-B24B-2C43-B3A6-DA3EE959840E}" type="slidenum">
              <a:rPr lang="en-US" smtClean="0"/>
              <a:t>‹#›</a:t>
            </a:fld>
            <a:endParaRPr lang="en-US"/>
          </a:p>
        </p:txBody>
      </p:sp>
    </p:spTree>
    <p:extLst>
      <p:ext uri="{BB962C8B-B14F-4D97-AF65-F5344CB8AC3E}">
        <p14:creationId xmlns:p14="http://schemas.microsoft.com/office/powerpoint/2010/main" val="1039824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EF7920-15F6-FA46-B868-DA7463DCD3F2}" type="datetimeFigureOut">
              <a:rPr lang="en-US" smtClean="0"/>
              <a:t>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EA68C-B24B-2C43-B3A6-DA3EE959840E}" type="slidenum">
              <a:rPr lang="en-US" smtClean="0"/>
              <a:t>‹#›</a:t>
            </a:fld>
            <a:endParaRPr lang="en-US"/>
          </a:p>
        </p:txBody>
      </p:sp>
    </p:spTree>
    <p:extLst>
      <p:ext uri="{BB962C8B-B14F-4D97-AF65-F5344CB8AC3E}">
        <p14:creationId xmlns:p14="http://schemas.microsoft.com/office/powerpoint/2010/main" val="792714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EF7920-15F6-FA46-B868-DA7463DCD3F2}" type="datetimeFigureOut">
              <a:rPr lang="en-US" smtClean="0"/>
              <a:t>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EA68C-B24B-2C43-B3A6-DA3EE959840E}" type="slidenum">
              <a:rPr lang="en-US" smtClean="0"/>
              <a:t>‹#›</a:t>
            </a:fld>
            <a:endParaRPr lang="en-US"/>
          </a:p>
        </p:txBody>
      </p:sp>
    </p:spTree>
    <p:extLst>
      <p:ext uri="{BB962C8B-B14F-4D97-AF65-F5344CB8AC3E}">
        <p14:creationId xmlns:p14="http://schemas.microsoft.com/office/powerpoint/2010/main" val="1639155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b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288867" y="6384740"/>
            <a:ext cx="512233" cy="293852"/>
          </a:xfrm>
          <a:prstGeom prst="rect">
            <a:avLst/>
          </a:prstGeom>
        </p:spPr>
        <p:txBody>
          <a:bodyPr/>
          <a:lstStyle>
            <a:lvl1pPr algn="r">
              <a:defRPr sz="1200"/>
            </a:lvl1pPr>
          </a:lstStyle>
          <a:p>
            <a:fld id="{B9514176-82CF-4173-83EA-BD6D76255669}" type="slidenum">
              <a:rPr lang="en-US" smtClean="0"/>
              <a:pPr/>
              <a:t>‹#›</a:t>
            </a:fld>
            <a:endParaRPr lang="en-US" dirty="0"/>
          </a:p>
        </p:txBody>
      </p:sp>
      <p:sp>
        <p:nvSpPr>
          <p:cNvPr id="2" name="Title 1"/>
          <p:cNvSpPr>
            <a:spLocks noGrp="1"/>
          </p:cNvSpPr>
          <p:nvPr>
            <p:ph type="title"/>
          </p:nvPr>
        </p:nvSpPr>
        <p:spPr>
          <a:xfrm>
            <a:off x="457200" y="25600"/>
            <a:ext cx="8229600" cy="771337"/>
          </a:xfrm>
          <a:prstGeom prst="rect">
            <a:avLst/>
          </a:prstGeom>
        </p:spPr>
        <p:txBody>
          <a:bodyPr vert="horz"/>
          <a:lstStyle>
            <a:lvl1pPr>
              <a:defRPr sz="3600"/>
            </a:lvl1pPr>
          </a:lstStyle>
          <a:p>
            <a:r>
              <a:rPr lang="en-US" smtClean="0"/>
              <a:t>Click to edit Master title style</a:t>
            </a:r>
            <a:endParaRPr lang="en-US"/>
          </a:p>
        </p:txBody>
      </p:sp>
      <p:sp>
        <p:nvSpPr>
          <p:cNvPr id="4" name="Content Placeholder 3"/>
          <p:cNvSpPr>
            <a:spLocks noGrp="1"/>
          </p:cNvSpPr>
          <p:nvPr>
            <p:ph sz="quarter" idx="10"/>
          </p:nvPr>
        </p:nvSpPr>
        <p:spPr>
          <a:xfrm>
            <a:off x="457201" y="1139995"/>
            <a:ext cx="8229599" cy="4877441"/>
          </a:xfrm>
          <a:prstGeom prst="rect">
            <a:avLst/>
          </a:prstGeom>
        </p:spPr>
        <p:txBody>
          <a:bodyPr vert="horz"/>
          <a:lstStyle>
            <a:lvl2pPr marL="742950" indent="-28575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1" hasCustomPrompt="1"/>
          </p:nvPr>
        </p:nvSpPr>
        <p:spPr>
          <a:xfrm>
            <a:off x="5267888" y="6259712"/>
            <a:ext cx="1615818" cy="331588"/>
          </a:xfrm>
          <a:prstGeom prst="rect">
            <a:avLst/>
          </a:prstGeom>
        </p:spPr>
        <p:txBody>
          <a:bodyPr vert="horz"/>
          <a:lstStyle>
            <a:lvl1pPr marL="0" indent="0">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dirty="0" smtClean="0"/>
              <a:t>References</a:t>
            </a:r>
            <a:endParaRPr lang="en-US" dirty="0"/>
          </a:p>
        </p:txBody>
      </p:sp>
    </p:spTree>
    <p:extLst>
      <p:ext uri="{BB962C8B-B14F-4D97-AF65-F5344CB8AC3E}">
        <p14:creationId xmlns:p14="http://schemas.microsoft.com/office/powerpoint/2010/main" val="1049748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11"/>
          <p:cNvSpPr>
            <a:spLocks noGrp="1"/>
          </p:cNvSpPr>
          <p:nvPr>
            <p:ph type="body" idx="14" hasCustomPrompt="1"/>
          </p:nvPr>
        </p:nvSpPr>
        <p:spPr>
          <a:xfrm>
            <a:off x="2734732" y="3739099"/>
            <a:ext cx="3657600" cy="431800"/>
          </a:xfrm>
          <a:prstGeom prst="rect">
            <a:avLst/>
          </a:prstGeom>
        </p:spPr>
        <p:txBody>
          <a:bodyPr vert="horz"/>
          <a:lstStyle>
            <a:lvl1pPr marL="0" indent="0" algn="ctr">
              <a:buNone/>
              <a:defRPr sz="1600" baseline="0">
                <a:solidFill>
                  <a:srgbClr val="049547"/>
                </a:solidFill>
              </a:defRPr>
            </a:lvl1pPr>
          </a:lstStyle>
          <a:p>
            <a:r>
              <a:rPr lang="en-US" dirty="0" smtClean="0"/>
              <a:t>Click to edit text for Names of Co-Authors</a:t>
            </a:r>
            <a:endParaRPr lang="en-US" dirty="0"/>
          </a:p>
        </p:txBody>
      </p:sp>
      <p:sp>
        <p:nvSpPr>
          <p:cNvPr id="5" name="Text Placeholder 11"/>
          <p:cNvSpPr>
            <a:spLocks noGrp="1"/>
          </p:cNvSpPr>
          <p:nvPr>
            <p:ph type="body" idx="15" hasCustomPrompt="1"/>
          </p:nvPr>
        </p:nvSpPr>
        <p:spPr>
          <a:xfrm>
            <a:off x="2734732" y="4334404"/>
            <a:ext cx="3657600" cy="431800"/>
          </a:xfrm>
          <a:prstGeom prst="rect">
            <a:avLst/>
          </a:prstGeom>
        </p:spPr>
        <p:txBody>
          <a:bodyPr vert="horz"/>
          <a:lstStyle>
            <a:lvl1pPr marL="0" indent="0" algn="ctr">
              <a:buNone/>
              <a:defRPr sz="1400">
                <a:solidFill>
                  <a:srgbClr val="049547"/>
                </a:solidFill>
              </a:defRPr>
            </a:lvl1pPr>
          </a:lstStyle>
          <a:p>
            <a:r>
              <a:rPr lang="en-US" dirty="0" smtClean="0"/>
              <a:t>Click to edit text for Universities</a:t>
            </a:r>
            <a:endParaRPr lang="en-US" dirty="0"/>
          </a:p>
        </p:txBody>
      </p:sp>
    </p:spTree>
    <p:extLst>
      <p:ext uri="{BB962C8B-B14F-4D97-AF65-F5344CB8AC3E}">
        <p14:creationId xmlns:p14="http://schemas.microsoft.com/office/powerpoint/2010/main" val="4060768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19"/>
          <p:cNvSpPr>
            <a:spLocks noGrp="1"/>
          </p:cNvSpPr>
          <p:nvPr>
            <p:ph type="ftr" sz="quarter" idx="3"/>
          </p:nvPr>
        </p:nvSpPr>
        <p:spPr>
          <a:xfrm>
            <a:off x="53623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9" name="Slide Number Placeholder 9"/>
          <p:cNvSpPr>
            <a:spLocks noGrp="1"/>
          </p:cNvSpPr>
          <p:nvPr>
            <p:ph type="sldNum" sz="quarter" idx="4"/>
          </p:nvPr>
        </p:nvSpPr>
        <p:spPr>
          <a:xfrm>
            <a:off x="8261164" y="6400800"/>
            <a:ext cx="457200" cy="327212"/>
          </a:xfrm>
          <a:prstGeom prst="rect">
            <a:avLst/>
          </a:prstGeom>
        </p:spPr>
        <p:txBody>
          <a:bodyPr/>
          <a:lstStyle>
            <a:lvl1pPr algn="ctr">
              <a:defRPr sz="1400" b="1">
                <a:solidFill>
                  <a:schemeClr val="accent2">
                    <a:lumMod val="50000"/>
                  </a:schemeClr>
                </a:solidFill>
              </a:defRPr>
            </a:lvl1pPr>
            <a:extLst/>
          </a:lstStyle>
          <a:p>
            <a:pPr>
              <a:defRPr/>
            </a:pPr>
            <a:fld id="{A5B96567-BFE0-47FD-90FD-A9064614BBFE}" type="slidenum">
              <a:rPr lang="en-US" smtClean="0"/>
              <a:pPr>
                <a:defRPr/>
              </a:pPr>
              <a:t>‹#›</a:t>
            </a:fld>
            <a:endParaRPr lang="en-US" dirty="0"/>
          </a:p>
        </p:txBody>
      </p:sp>
    </p:spTree>
    <p:extLst>
      <p:ext uri="{BB962C8B-B14F-4D97-AF65-F5344CB8AC3E}">
        <p14:creationId xmlns:p14="http://schemas.microsoft.com/office/powerpoint/2010/main" val="1824611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73100" y="303213"/>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3100" y="15906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64100" y="15906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19"/>
          <p:cNvSpPr>
            <a:spLocks noGrp="1"/>
          </p:cNvSpPr>
          <p:nvPr>
            <p:ph type="ftr" sz="quarter" idx="3"/>
          </p:nvPr>
        </p:nvSpPr>
        <p:spPr>
          <a:xfrm>
            <a:off x="53623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261164" y="6400800"/>
            <a:ext cx="457200" cy="327212"/>
          </a:xfrm>
          <a:prstGeom prst="rect">
            <a:avLst/>
          </a:prstGeom>
        </p:spPr>
        <p:txBody>
          <a:bodyPr/>
          <a:lstStyle>
            <a:lvl1pPr algn="ctr">
              <a:defRPr sz="1400" b="1">
                <a:solidFill>
                  <a:schemeClr val="accent2">
                    <a:lumMod val="50000"/>
                  </a:schemeClr>
                </a:solidFill>
              </a:defRPr>
            </a:lvl1pPr>
            <a:extLst/>
          </a:lstStyle>
          <a:p>
            <a:pPr>
              <a:defRPr/>
            </a:pPr>
            <a:fld id="{A5B96567-BFE0-47FD-90FD-A9064614BBFE}" type="slidenum">
              <a:rPr lang="en-US" smtClean="0"/>
              <a:pPr>
                <a:defRPr/>
              </a:pPr>
              <a:t>‹#›</a:t>
            </a:fld>
            <a:endParaRPr lang="en-US" dirty="0"/>
          </a:p>
        </p:txBody>
      </p:sp>
    </p:spTree>
    <p:extLst>
      <p:ext uri="{BB962C8B-B14F-4D97-AF65-F5344CB8AC3E}">
        <p14:creationId xmlns:p14="http://schemas.microsoft.com/office/powerpoint/2010/main" val="2966180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EF7920-15F6-FA46-B868-DA7463DCD3F2}" type="datetimeFigureOut">
              <a:rPr lang="en-US" smtClean="0"/>
              <a:t>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EA68C-B24B-2C43-B3A6-DA3EE959840E}" type="slidenum">
              <a:rPr lang="en-US" smtClean="0"/>
              <a:t>‹#›</a:t>
            </a:fld>
            <a:endParaRPr lang="en-US"/>
          </a:p>
        </p:txBody>
      </p:sp>
    </p:spTree>
    <p:extLst>
      <p:ext uri="{BB962C8B-B14F-4D97-AF65-F5344CB8AC3E}">
        <p14:creationId xmlns:p14="http://schemas.microsoft.com/office/powerpoint/2010/main" val="1581172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EF7920-15F6-FA46-B868-DA7463DCD3F2}" type="datetimeFigureOut">
              <a:rPr lang="en-US" smtClean="0"/>
              <a:t>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EA68C-B24B-2C43-B3A6-DA3EE959840E}" type="slidenum">
              <a:rPr lang="en-US" smtClean="0"/>
              <a:t>‹#›</a:t>
            </a:fld>
            <a:endParaRPr lang="en-US"/>
          </a:p>
        </p:txBody>
      </p:sp>
    </p:spTree>
    <p:extLst>
      <p:ext uri="{BB962C8B-B14F-4D97-AF65-F5344CB8AC3E}">
        <p14:creationId xmlns:p14="http://schemas.microsoft.com/office/powerpoint/2010/main" val="322089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EF7920-15F6-FA46-B868-DA7463DCD3F2}" type="datetimeFigureOut">
              <a:rPr lang="en-US" smtClean="0"/>
              <a:t>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5EA68C-B24B-2C43-B3A6-DA3EE959840E}" type="slidenum">
              <a:rPr lang="en-US" smtClean="0"/>
              <a:t>‹#›</a:t>
            </a:fld>
            <a:endParaRPr lang="en-US"/>
          </a:p>
        </p:txBody>
      </p:sp>
    </p:spTree>
    <p:extLst>
      <p:ext uri="{BB962C8B-B14F-4D97-AF65-F5344CB8AC3E}">
        <p14:creationId xmlns:p14="http://schemas.microsoft.com/office/powerpoint/2010/main" val="2165897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EF7920-15F6-FA46-B868-DA7463DCD3F2}" type="datetimeFigureOut">
              <a:rPr lang="en-US" smtClean="0"/>
              <a:t>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5EA68C-B24B-2C43-B3A6-DA3EE959840E}" type="slidenum">
              <a:rPr lang="en-US" smtClean="0"/>
              <a:t>‹#›</a:t>
            </a:fld>
            <a:endParaRPr lang="en-US"/>
          </a:p>
        </p:txBody>
      </p:sp>
    </p:spTree>
    <p:extLst>
      <p:ext uri="{BB962C8B-B14F-4D97-AF65-F5344CB8AC3E}">
        <p14:creationId xmlns:p14="http://schemas.microsoft.com/office/powerpoint/2010/main" val="3763570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EF7920-15F6-FA46-B868-DA7463DCD3F2}" type="datetimeFigureOut">
              <a:rPr lang="en-US" smtClean="0"/>
              <a:t>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5EA68C-B24B-2C43-B3A6-DA3EE959840E}" type="slidenum">
              <a:rPr lang="en-US" smtClean="0"/>
              <a:t>‹#›</a:t>
            </a:fld>
            <a:endParaRPr lang="en-US"/>
          </a:p>
        </p:txBody>
      </p:sp>
    </p:spTree>
    <p:extLst>
      <p:ext uri="{BB962C8B-B14F-4D97-AF65-F5344CB8AC3E}">
        <p14:creationId xmlns:p14="http://schemas.microsoft.com/office/powerpoint/2010/main" val="2770714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F7920-15F6-FA46-B868-DA7463DCD3F2}" type="datetimeFigureOut">
              <a:rPr lang="en-US" smtClean="0"/>
              <a:t>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5EA68C-B24B-2C43-B3A6-DA3EE959840E}" type="slidenum">
              <a:rPr lang="en-US" smtClean="0"/>
              <a:t>‹#›</a:t>
            </a:fld>
            <a:endParaRPr lang="en-US"/>
          </a:p>
        </p:txBody>
      </p:sp>
    </p:spTree>
    <p:extLst>
      <p:ext uri="{BB962C8B-B14F-4D97-AF65-F5344CB8AC3E}">
        <p14:creationId xmlns:p14="http://schemas.microsoft.com/office/powerpoint/2010/main" val="4237969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EF7920-15F6-FA46-B868-DA7463DCD3F2}" type="datetimeFigureOut">
              <a:rPr lang="en-US" smtClean="0"/>
              <a:t>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5EA68C-B24B-2C43-B3A6-DA3EE959840E}" type="slidenum">
              <a:rPr lang="en-US" smtClean="0"/>
              <a:t>‹#›</a:t>
            </a:fld>
            <a:endParaRPr lang="en-US"/>
          </a:p>
        </p:txBody>
      </p:sp>
    </p:spTree>
    <p:extLst>
      <p:ext uri="{BB962C8B-B14F-4D97-AF65-F5344CB8AC3E}">
        <p14:creationId xmlns:p14="http://schemas.microsoft.com/office/powerpoint/2010/main" val="2961265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EF7920-15F6-FA46-B868-DA7463DCD3F2}" type="datetimeFigureOut">
              <a:rPr lang="en-US" smtClean="0"/>
              <a:t>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5EA68C-B24B-2C43-B3A6-DA3EE959840E}" type="slidenum">
              <a:rPr lang="en-US" smtClean="0"/>
              <a:t>‹#›</a:t>
            </a:fld>
            <a:endParaRPr lang="en-US"/>
          </a:p>
        </p:txBody>
      </p:sp>
    </p:spTree>
    <p:extLst>
      <p:ext uri="{BB962C8B-B14F-4D97-AF65-F5344CB8AC3E}">
        <p14:creationId xmlns:p14="http://schemas.microsoft.com/office/powerpoint/2010/main" val="3079536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F7920-15F6-FA46-B868-DA7463DCD3F2}" type="datetimeFigureOut">
              <a:rPr lang="en-US" smtClean="0"/>
              <a:t>1/6/2016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5EA68C-B24B-2C43-B3A6-DA3EE959840E}" type="slidenum">
              <a:rPr lang="en-US" smtClean="0"/>
              <a:t>‹#›</a:t>
            </a:fld>
            <a:endParaRPr lang="en-US"/>
          </a:p>
        </p:txBody>
      </p:sp>
    </p:spTree>
    <p:extLst>
      <p:ext uri="{BB962C8B-B14F-4D97-AF65-F5344CB8AC3E}">
        <p14:creationId xmlns:p14="http://schemas.microsoft.com/office/powerpoint/2010/main" val="2826007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00" r:id="rId13"/>
    <p:sldLayoutId id="2147483701" r:id="rId14"/>
    <p:sldLayoutId id="2147483702"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atlintl.com/doe/teels/teel.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nanohub.org/groups/gng/training_materials"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3.jpeg"/><Relationship Id="rId7" Type="http://schemas.openxmlformats.org/officeDocument/2006/relationships/diagramQuickStyle" Target="../diagrams/quickStyle4.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microsoft.com/office/2007/relationships/hdphoto" Target="../media/hdphoto2.wdp"/><Relationship Id="rId9" Type="http://schemas.microsoft.com/office/2007/relationships/diagramDrawing" Target="../diagrams/drawing4.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62.wm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9965" y="4840023"/>
            <a:ext cx="1205127" cy="1205127"/>
          </a:xfrm>
          <a:prstGeom prst="rect">
            <a:avLst/>
          </a:prstGeom>
        </p:spPr>
      </p:pic>
      <p:sp>
        <p:nvSpPr>
          <p:cNvPr id="4" name="Rectangle 3"/>
          <p:cNvSpPr/>
          <p:nvPr/>
        </p:nvSpPr>
        <p:spPr>
          <a:xfrm>
            <a:off x="1125007" y="2610771"/>
            <a:ext cx="7315199" cy="1569660"/>
          </a:xfrm>
          <a:prstGeom prst="rect">
            <a:avLst/>
          </a:prstGeom>
          <a:solidFill>
            <a:schemeClr val="bg1"/>
          </a:solidFill>
        </p:spPr>
        <p:txBody>
          <a:bodyPr wrap="square">
            <a:spAutoFit/>
          </a:bodyPr>
          <a:lstStyle/>
          <a:p>
            <a:pPr algn="ctr"/>
            <a:r>
              <a:rPr lang="en-US" sz="3200" b="1" dirty="0" smtClean="0"/>
              <a:t>Working with Nanoparticles in the</a:t>
            </a:r>
          </a:p>
          <a:p>
            <a:pPr algn="ctr"/>
            <a:r>
              <a:rPr lang="en-US" sz="3200" b="1" dirty="0" smtClean="0"/>
              <a:t> Center for Sustainable Nanotechnology: </a:t>
            </a:r>
          </a:p>
          <a:p>
            <a:pPr algn="ctr"/>
            <a:r>
              <a:rPr lang="en-US" sz="3200" b="1" dirty="0" smtClean="0">
                <a:latin typeface="Calibri" panose="020F0502020204030204" pitchFamily="34" charset="0"/>
              </a:rPr>
              <a:t>A practical primer on nanoparticle safety</a:t>
            </a:r>
            <a:endParaRPr lang="en-US" sz="3200" b="1" dirty="0">
              <a:latin typeface="Calibri" panose="020F0502020204030204" pitchFamily="34" charset="0"/>
            </a:endParaRPr>
          </a:p>
        </p:txBody>
      </p:sp>
      <p:sp>
        <p:nvSpPr>
          <p:cNvPr id="2" name="TextBox 1"/>
          <p:cNvSpPr txBox="1"/>
          <p:nvPr/>
        </p:nvSpPr>
        <p:spPr>
          <a:xfrm>
            <a:off x="1153914" y="4354887"/>
            <a:ext cx="7109553" cy="400110"/>
          </a:xfrm>
          <a:prstGeom prst="rect">
            <a:avLst/>
          </a:prstGeom>
          <a:noFill/>
        </p:spPr>
        <p:txBody>
          <a:bodyPr wrap="square" rtlCol="0">
            <a:spAutoFit/>
          </a:bodyPr>
          <a:lstStyle/>
          <a:p>
            <a:pPr algn="ctr"/>
            <a:r>
              <a:rPr lang="en-US" sz="2000" b="1" dirty="0" smtClean="0"/>
              <a:t>Robert  Hamers</a:t>
            </a:r>
            <a:endParaRPr lang="en-US" sz="2000" b="1" dirty="0"/>
          </a:p>
        </p:txBody>
      </p:sp>
      <p:sp>
        <p:nvSpPr>
          <p:cNvPr id="3" name="Text Placeholder 2"/>
          <p:cNvSpPr>
            <a:spLocks noGrp="1"/>
          </p:cNvSpPr>
          <p:nvPr>
            <p:ph type="body" idx="14"/>
          </p:nvPr>
        </p:nvSpPr>
        <p:spPr>
          <a:xfrm>
            <a:off x="2734732" y="5613350"/>
            <a:ext cx="3657600" cy="431800"/>
          </a:xfrm>
        </p:spPr>
        <p:txBody>
          <a:bodyPr/>
          <a:lstStyle/>
          <a:p>
            <a:endParaRPr lang="en-US" dirty="0"/>
          </a:p>
        </p:txBody>
      </p:sp>
    </p:spTree>
    <p:extLst>
      <p:ext uri="{BB962C8B-B14F-4D97-AF65-F5344CB8AC3E}">
        <p14:creationId xmlns:p14="http://schemas.microsoft.com/office/powerpoint/2010/main" val="32869512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Ingestion Hazards</a:t>
            </a:r>
            <a:endParaRPr lang="en-US" dirty="0"/>
          </a:p>
        </p:txBody>
      </p:sp>
      <p:sp>
        <p:nvSpPr>
          <p:cNvPr id="3" name="Content Placeholder 2"/>
          <p:cNvSpPr>
            <a:spLocks noGrp="1"/>
          </p:cNvSpPr>
          <p:nvPr>
            <p:ph idx="1"/>
          </p:nvPr>
        </p:nvSpPr>
        <p:spPr>
          <a:xfrm>
            <a:off x="457200" y="1382117"/>
            <a:ext cx="8229600" cy="4525963"/>
          </a:xfrm>
        </p:spPr>
        <p:txBody>
          <a:bodyPr>
            <a:normAutofit fontScale="92500" lnSpcReduction="10000"/>
          </a:bodyPr>
          <a:lstStyle/>
          <a:p>
            <a:pPr marL="349250" indent="-347663">
              <a:buNone/>
            </a:pPr>
            <a:r>
              <a:rPr lang="en-US" dirty="0" smtClean="0"/>
              <a:t>Various nanoparticles have been shown to</a:t>
            </a:r>
          </a:p>
          <a:p>
            <a:pPr marL="349250" indent="-347663"/>
            <a:r>
              <a:rPr lang="en-US" dirty="0" smtClean="0"/>
              <a:t>Slightly damage liver (silver) </a:t>
            </a:r>
          </a:p>
          <a:p>
            <a:pPr marL="349250" indent="-347663"/>
            <a:r>
              <a:rPr lang="en-US" dirty="0" smtClean="0"/>
              <a:t>Trigger immune response in intestinal </a:t>
            </a:r>
            <a:r>
              <a:rPr lang="en-US" dirty="0" err="1" smtClean="0"/>
              <a:t>dendritic</a:t>
            </a:r>
            <a:r>
              <a:rPr lang="en-US" dirty="0" smtClean="0"/>
              <a:t> cells (TiO</a:t>
            </a:r>
            <a:r>
              <a:rPr lang="en-US" baseline="-25000" dirty="0" smtClean="0"/>
              <a:t>2</a:t>
            </a:r>
            <a:r>
              <a:rPr lang="en-US" dirty="0" smtClean="0"/>
              <a:t> and SiO</a:t>
            </a:r>
            <a:r>
              <a:rPr lang="en-US" baseline="-25000" dirty="0" smtClean="0"/>
              <a:t>2</a:t>
            </a:r>
            <a:r>
              <a:rPr lang="en-US" dirty="0" smtClean="0"/>
              <a:t>)</a:t>
            </a:r>
          </a:p>
          <a:p>
            <a:pPr marL="349250" indent="-347663"/>
            <a:r>
              <a:rPr lang="en-US" dirty="0" smtClean="0"/>
              <a:t>Be </a:t>
            </a:r>
            <a:r>
              <a:rPr lang="en-US" dirty="0" err="1" smtClean="0"/>
              <a:t>cytotoxic</a:t>
            </a:r>
            <a:r>
              <a:rPr lang="en-US" dirty="0" smtClean="0"/>
              <a:t> to human intestinal cells (TiO</a:t>
            </a:r>
            <a:r>
              <a:rPr lang="en-US" baseline="-25000" dirty="0" smtClean="0"/>
              <a:t>2</a:t>
            </a:r>
            <a:r>
              <a:rPr lang="en-US" dirty="0" smtClean="0"/>
              <a:t>, SiO</a:t>
            </a:r>
            <a:r>
              <a:rPr lang="en-US" baseline="-25000" dirty="0" smtClean="0"/>
              <a:t>2</a:t>
            </a:r>
            <a:r>
              <a:rPr lang="en-US" dirty="0" smtClean="0"/>
              <a:t> and </a:t>
            </a:r>
            <a:r>
              <a:rPr lang="en-US" dirty="0" err="1" smtClean="0"/>
              <a:t>ZnO</a:t>
            </a:r>
            <a:r>
              <a:rPr lang="en-US" dirty="0" smtClean="0"/>
              <a:t>)</a:t>
            </a:r>
          </a:p>
          <a:p>
            <a:pPr marL="349250" indent="-347663"/>
            <a:r>
              <a:rPr lang="en-US" dirty="0" smtClean="0"/>
              <a:t>Damage DNA of human intestinal cells (</a:t>
            </a:r>
            <a:r>
              <a:rPr lang="en-US" dirty="0" err="1" smtClean="0"/>
              <a:t>ZnO</a:t>
            </a:r>
            <a:r>
              <a:rPr lang="en-US" dirty="0" smtClean="0"/>
              <a:t>)</a:t>
            </a:r>
          </a:p>
          <a:p>
            <a:pPr marL="349250" indent="-347663"/>
            <a:r>
              <a:rPr lang="en-US" dirty="0" smtClean="0"/>
              <a:t>Be </a:t>
            </a:r>
            <a:r>
              <a:rPr lang="en-US" dirty="0" err="1" smtClean="0"/>
              <a:t>genotoxic</a:t>
            </a:r>
            <a:r>
              <a:rPr lang="en-US" dirty="0" smtClean="0"/>
              <a:t> to liver and lungs after oral </a:t>
            </a:r>
            <a:r>
              <a:rPr lang="en-US" dirty="0" err="1" smtClean="0"/>
              <a:t>adminstration</a:t>
            </a:r>
            <a:r>
              <a:rPr lang="en-US" dirty="0" smtClean="0"/>
              <a:t> (C</a:t>
            </a:r>
            <a:r>
              <a:rPr lang="en-US" baseline="-25000" dirty="0" smtClean="0"/>
              <a:t>60</a:t>
            </a:r>
            <a:r>
              <a:rPr lang="en-US" dirty="0" smtClean="0"/>
              <a:t> and SWNT)</a:t>
            </a:r>
          </a:p>
        </p:txBody>
      </p:sp>
    </p:spTree>
    <p:extLst>
      <p:ext uri="{BB962C8B-B14F-4D97-AF65-F5344CB8AC3E}">
        <p14:creationId xmlns:p14="http://schemas.microsoft.com/office/powerpoint/2010/main" val="3486050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we know about Nano-</a:t>
            </a:r>
            <a:r>
              <a:rPr lang="en-US" dirty="0" err="1" smtClean="0"/>
              <a:t>tox</a:t>
            </a:r>
            <a:r>
              <a:rPr lang="en-US" dirty="0"/>
              <a:t>?</a:t>
            </a:r>
            <a:endParaRPr lang="en-US" dirty="0"/>
          </a:p>
        </p:txBody>
      </p:sp>
      <p:sp>
        <p:nvSpPr>
          <p:cNvPr id="3" name="Content Placeholder 2"/>
          <p:cNvSpPr>
            <a:spLocks noGrp="1"/>
          </p:cNvSpPr>
          <p:nvPr>
            <p:ph idx="1"/>
          </p:nvPr>
        </p:nvSpPr>
        <p:spPr>
          <a:xfrm>
            <a:off x="658906" y="1447800"/>
            <a:ext cx="8275544" cy="3445476"/>
          </a:xfrm>
        </p:spPr>
        <p:txBody>
          <a:bodyPr>
            <a:normAutofit lnSpcReduction="10000"/>
          </a:bodyPr>
          <a:lstStyle/>
          <a:p>
            <a:r>
              <a:rPr lang="en-US" sz="2800" dirty="0" smtClean="0"/>
              <a:t>Much of the early </a:t>
            </a:r>
            <a:r>
              <a:rPr lang="en-US" sz="2800" dirty="0" err="1" smtClean="0"/>
              <a:t>nanoEHS</a:t>
            </a:r>
            <a:r>
              <a:rPr lang="en-US" sz="2800" dirty="0" smtClean="0"/>
              <a:t> research has focused on simple systems of limited relevance to human health (e.g., </a:t>
            </a:r>
            <a:r>
              <a:rPr lang="en-US" sz="2800" dirty="0" err="1" smtClean="0"/>
              <a:t>cytotoxicity</a:t>
            </a:r>
            <a:r>
              <a:rPr lang="en-US" sz="2800" dirty="0" smtClean="0"/>
              <a:t>)</a:t>
            </a:r>
          </a:p>
          <a:p>
            <a:r>
              <a:rPr lang="en-US" sz="2800" dirty="0" smtClean="0"/>
              <a:t>Some nanoparticles can </a:t>
            </a:r>
            <a:r>
              <a:rPr lang="en-US" sz="2800" dirty="0" err="1" smtClean="0"/>
              <a:t>translocate</a:t>
            </a:r>
            <a:r>
              <a:rPr lang="en-US" sz="2800" dirty="0" smtClean="0"/>
              <a:t> throughout the body after exposure via inhalation, contact with skin or ingestion</a:t>
            </a:r>
          </a:p>
          <a:p>
            <a:r>
              <a:rPr lang="en-US" sz="2800" dirty="0" smtClean="0"/>
              <a:t>Some nanoparticles can induce unwanted health effects in animals or cell cultures</a:t>
            </a:r>
            <a:endParaRPr lang="en-US" sz="2800" dirty="0"/>
          </a:p>
        </p:txBody>
      </p:sp>
      <p:sp>
        <p:nvSpPr>
          <p:cNvPr id="5" name="AutoShape 4"/>
          <p:cNvSpPr>
            <a:spLocks noChangeArrowheads="1"/>
          </p:cNvSpPr>
          <p:nvPr/>
        </p:nvSpPr>
        <p:spPr bwMode="auto">
          <a:xfrm>
            <a:off x="902043" y="5078628"/>
            <a:ext cx="7769200" cy="1328023"/>
          </a:xfrm>
          <a:prstGeom prst="roundRect">
            <a:avLst>
              <a:gd name="adj" fmla="val 16667"/>
            </a:avLst>
          </a:prstGeom>
          <a:solidFill>
            <a:schemeClr val="bg2"/>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eaLnBrk="0" hangingPunct="0">
              <a:defRPr/>
            </a:pPr>
            <a:r>
              <a:rPr lang="en-US" sz="2400" i="1" dirty="0" smtClean="0">
                <a:solidFill>
                  <a:schemeClr val="dk1"/>
                </a:solidFill>
                <a:latin typeface="+mn-lt"/>
              </a:rPr>
              <a:t>It makes sense to control exposure to those nanomaterials for </a:t>
            </a:r>
            <a:r>
              <a:rPr lang="en-US" sz="2400" i="1" dirty="0" smtClean="0"/>
              <a:t>which preliminary hazard data show unwanted health effects or hazards </a:t>
            </a:r>
            <a:r>
              <a:rPr lang="en-US" sz="2400" i="1" dirty="0" smtClean="0">
                <a:solidFill>
                  <a:schemeClr val="dk1"/>
                </a:solidFill>
                <a:latin typeface="+mn-lt"/>
              </a:rPr>
              <a:t>are unknown</a:t>
            </a:r>
            <a:endParaRPr lang="en-US" sz="2400" i="1" dirty="0">
              <a:solidFill>
                <a:schemeClr val="dk1"/>
              </a:solidFill>
              <a:latin typeface="+mn-lt"/>
            </a:endParaRPr>
          </a:p>
        </p:txBody>
      </p:sp>
    </p:spTree>
    <p:extLst>
      <p:ext uri="{BB962C8B-B14F-4D97-AF65-F5344CB8AC3E}">
        <p14:creationId xmlns:p14="http://schemas.microsoft.com/office/powerpoint/2010/main" val="1414132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316" y="5225"/>
            <a:ext cx="8917684" cy="1143000"/>
          </a:xfrm>
        </p:spPr>
        <p:txBody>
          <a:bodyPr>
            <a:normAutofit fontScale="90000"/>
          </a:bodyPr>
          <a:lstStyle/>
          <a:p>
            <a:r>
              <a:rPr lang="en-US" dirty="0" smtClean="0"/>
              <a:t>Airborne Exposure: </a:t>
            </a:r>
            <a:br>
              <a:rPr lang="en-US" dirty="0" smtClean="0"/>
            </a:br>
            <a:r>
              <a:rPr lang="en-US" dirty="0" smtClean="0"/>
              <a:t>How much protection do  I need?</a:t>
            </a:r>
            <a:endParaRPr lang="en-US" dirty="0"/>
          </a:p>
        </p:txBody>
      </p:sp>
      <p:sp>
        <p:nvSpPr>
          <p:cNvPr id="3" name="Content Placeholder 2"/>
          <p:cNvSpPr>
            <a:spLocks noGrp="1"/>
          </p:cNvSpPr>
          <p:nvPr>
            <p:ph idx="1"/>
          </p:nvPr>
        </p:nvSpPr>
        <p:spPr>
          <a:xfrm>
            <a:off x="484952" y="1144791"/>
            <a:ext cx="8229600" cy="4525963"/>
          </a:xfrm>
        </p:spPr>
        <p:txBody>
          <a:bodyPr>
            <a:normAutofit/>
          </a:bodyPr>
          <a:lstStyle/>
          <a:p>
            <a:r>
              <a:rPr lang="en-US" sz="2800" dirty="0" smtClean="0"/>
              <a:t>Many nanoparticles of interest in the center have not been explicitly studied</a:t>
            </a:r>
          </a:p>
          <a:p>
            <a:r>
              <a:rPr lang="en-US" sz="2800" dirty="0" smtClean="0"/>
              <a:t>In some cases, recommended threshold limits for exposure are available in public databases </a:t>
            </a:r>
          </a:p>
          <a:p>
            <a:pPr marL="0" indent="0">
              <a:buNone/>
            </a:pPr>
            <a:r>
              <a:rPr lang="en-US" sz="2800" dirty="0" smtClean="0"/>
              <a:t>DOE </a:t>
            </a:r>
            <a:r>
              <a:rPr lang="en-US" sz="2800" dirty="0" smtClean="0"/>
              <a:t>Protective Action Criteria: </a:t>
            </a:r>
          </a:p>
          <a:p>
            <a:pPr marL="0" indent="0">
              <a:buNone/>
            </a:pPr>
            <a:endParaRPr lang="en-US" sz="2800" dirty="0" smtClean="0"/>
          </a:p>
          <a:p>
            <a:pPr marL="0" indent="0">
              <a:buNone/>
            </a:pPr>
            <a:r>
              <a:rPr lang="en-US" sz="2800" dirty="0" smtClean="0"/>
              <a:t>NIOSH Permissible Exposure Limits (PEL):</a:t>
            </a:r>
          </a:p>
        </p:txBody>
      </p:sp>
      <p:sp>
        <p:nvSpPr>
          <p:cNvPr id="5" name="Rectangle 4"/>
          <p:cNvSpPr/>
          <p:nvPr/>
        </p:nvSpPr>
        <p:spPr>
          <a:xfrm>
            <a:off x="1688736" y="3448431"/>
            <a:ext cx="4761991" cy="707886"/>
          </a:xfrm>
          <a:prstGeom prst="rect">
            <a:avLst/>
          </a:prstGeom>
        </p:spPr>
        <p:txBody>
          <a:bodyPr wrap="none">
            <a:spAutoFit/>
          </a:bodyPr>
          <a:lstStyle/>
          <a:p>
            <a:r>
              <a:rPr lang="en-US" sz="2000" dirty="0">
                <a:hlinkClick r:id="rId3"/>
              </a:rPr>
              <a:t>http://www.atlintl.com/doe/teels/</a:t>
            </a:r>
            <a:r>
              <a:rPr lang="en-US" sz="2000" dirty="0" smtClean="0">
                <a:hlinkClick r:id="rId3"/>
              </a:rPr>
              <a:t>teel.html</a:t>
            </a:r>
            <a:endParaRPr lang="en-US" sz="2000" dirty="0" smtClean="0"/>
          </a:p>
          <a:p>
            <a:r>
              <a:rPr lang="en-US" sz="2000" dirty="0" smtClean="0"/>
              <a:t>(database for 60-minute exposure levels)</a:t>
            </a:r>
          </a:p>
        </p:txBody>
      </p:sp>
      <p:sp>
        <p:nvSpPr>
          <p:cNvPr id="6" name="Rectangle 5"/>
          <p:cNvSpPr/>
          <p:nvPr/>
        </p:nvSpPr>
        <p:spPr>
          <a:xfrm>
            <a:off x="1707980" y="4615328"/>
            <a:ext cx="4775666" cy="400110"/>
          </a:xfrm>
          <a:prstGeom prst="rect">
            <a:avLst/>
          </a:prstGeom>
        </p:spPr>
        <p:txBody>
          <a:bodyPr wrap="none">
            <a:spAutoFit/>
          </a:bodyPr>
          <a:lstStyle/>
          <a:p>
            <a:r>
              <a:rPr lang="en-US" sz="2000" dirty="0">
                <a:solidFill>
                  <a:srgbClr val="0000FF"/>
                </a:solidFill>
              </a:rPr>
              <a:t>https://</a:t>
            </a:r>
            <a:r>
              <a:rPr lang="en-US" sz="2000" dirty="0" err="1">
                <a:solidFill>
                  <a:srgbClr val="0000FF"/>
                </a:solidFill>
              </a:rPr>
              <a:t>www.osha.gov</a:t>
            </a:r>
            <a:r>
              <a:rPr lang="en-US" sz="2000" dirty="0">
                <a:solidFill>
                  <a:srgbClr val="0000FF"/>
                </a:solidFill>
              </a:rPr>
              <a:t>/</a:t>
            </a:r>
            <a:r>
              <a:rPr lang="en-US" sz="2000" dirty="0" err="1">
                <a:solidFill>
                  <a:srgbClr val="0000FF"/>
                </a:solidFill>
              </a:rPr>
              <a:t>dsg</a:t>
            </a:r>
            <a:r>
              <a:rPr lang="en-US" sz="2000" dirty="0">
                <a:solidFill>
                  <a:srgbClr val="0000FF"/>
                </a:solidFill>
              </a:rPr>
              <a:t>/annotated-</a:t>
            </a:r>
            <a:r>
              <a:rPr lang="en-US" sz="2000" dirty="0" err="1">
                <a:solidFill>
                  <a:srgbClr val="0000FF"/>
                </a:solidFill>
              </a:rPr>
              <a:t>pels</a:t>
            </a:r>
            <a:r>
              <a:rPr lang="en-US" sz="2000" dirty="0">
                <a:solidFill>
                  <a:srgbClr val="0000FF"/>
                </a:solidFill>
              </a:rPr>
              <a:t>/</a:t>
            </a:r>
          </a:p>
        </p:txBody>
      </p:sp>
      <p:sp>
        <p:nvSpPr>
          <p:cNvPr id="7" name="TextBox 6"/>
          <p:cNvSpPr txBox="1"/>
          <p:nvPr/>
        </p:nvSpPr>
        <p:spPr>
          <a:xfrm>
            <a:off x="510352" y="5281235"/>
            <a:ext cx="7743780" cy="923330"/>
          </a:xfrm>
          <a:prstGeom prst="rect">
            <a:avLst/>
          </a:prstGeom>
          <a:noFill/>
        </p:spPr>
        <p:txBody>
          <a:bodyPr wrap="square" rtlCol="0">
            <a:spAutoFit/>
          </a:bodyPr>
          <a:lstStyle/>
          <a:p>
            <a:r>
              <a:rPr lang="en-US" dirty="0" smtClean="0"/>
              <a:t>Different tables for short-term acute exposure, chronic exposure as part of an 8-hour day, etc. These will differ by orders of magnitude, so make sure you know what you’re looking at.</a:t>
            </a:r>
            <a:endParaRPr lang="en-US" dirty="0"/>
          </a:p>
        </p:txBody>
      </p:sp>
    </p:spTree>
    <p:extLst>
      <p:ext uri="{BB962C8B-B14F-4D97-AF65-F5344CB8AC3E}">
        <p14:creationId xmlns:p14="http://schemas.microsoft.com/office/powerpoint/2010/main" val="2773630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materials within the CSN:</a:t>
            </a:r>
            <a:endParaRPr lang="en-US" dirty="0"/>
          </a:p>
        </p:txBody>
      </p:sp>
      <p:sp>
        <p:nvSpPr>
          <p:cNvPr id="3" name="Content Placeholder 2"/>
          <p:cNvSpPr>
            <a:spLocks noGrp="1"/>
          </p:cNvSpPr>
          <p:nvPr>
            <p:ph idx="1"/>
          </p:nvPr>
        </p:nvSpPr>
        <p:spPr>
          <a:xfrm>
            <a:off x="457200" y="1459092"/>
            <a:ext cx="8229600" cy="4525963"/>
          </a:xfrm>
        </p:spPr>
        <p:txBody>
          <a:bodyPr/>
          <a:lstStyle/>
          <a:p>
            <a:r>
              <a:rPr lang="en-US" dirty="0" smtClean="0"/>
              <a:t>LiNiMnCoO</a:t>
            </a:r>
            <a:r>
              <a:rPr lang="en-US" baseline="-25000" dirty="0" smtClean="0"/>
              <a:t>2</a:t>
            </a:r>
            <a:r>
              <a:rPr lang="en-US" dirty="0"/>
              <a:t> </a:t>
            </a:r>
            <a:r>
              <a:rPr lang="en-US" dirty="0" smtClean="0"/>
              <a:t>(“NMC”)  (Ni, Co,  </a:t>
            </a:r>
            <a:r>
              <a:rPr lang="en-US" dirty="0" err="1" smtClean="0"/>
              <a:t>Mn</a:t>
            </a:r>
            <a:r>
              <a:rPr lang="en-US" dirty="0" smtClean="0"/>
              <a:t>?, Li)</a:t>
            </a:r>
          </a:p>
          <a:p>
            <a:r>
              <a:rPr lang="en-US" dirty="0" smtClean="0"/>
              <a:t>LiCoO</a:t>
            </a:r>
            <a:r>
              <a:rPr lang="en-US" baseline="-25000" dirty="0" smtClean="0"/>
              <a:t>2  </a:t>
            </a:r>
            <a:r>
              <a:rPr lang="en-US" dirty="0" smtClean="0"/>
              <a:t>“LCO”  (Co)</a:t>
            </a:r>
          </a:p>
          <a:p>
            <a:r>
              <a:rPr lang="en-US" dirty="0" err="1" smtClean="0"/>
              <a:t>CdSe</a:t>
            </a:r>
            <a:r>
              <a:rPr lang="en-US" dirty="0" smtClean="0"/>
              <a:t> quantum dots  (Cd, Se)</a:t>
            </a:r>
            <a:endParaRPr lang="en-US" dirty="0"/>
          </a:p>
        </p:txBody>
      </p:sp>
    </p:spTree>
    <p:extLst>
      <p:ext uri="{BB962C8B-B14F-4D97-AF65-F5344CB8AC3E}">
        <p14:creationId xmlns:p14="http://schemas.microsoft.com/office/powerpoint/2010/main" val="3287295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10"/>
            <a:ext cx="8229600" cy="1143000"/>
          </a:xfrm>
        </p:spPr>
        <p:txBody>
          <a:bodyPr/>
          <a:lstStyle/>
          <a:p>
            <a:r>
              <a:rPr lang="en-US" dirty="0" smtClean="0"/>
              <a:t>Example 1: Nickel</a:t>
            </a:r>
            <a:endParaRPr lang="en-US" dirty="0"/>
          </a:p>
        </p:txBody>
      </p:sp>
      <p:pic>
        <p:nvPicPr>
          <p:cNvPr id="4" name="Content Placeholder 3"/>
          <p:cNvPicPr>
            <a:picLocks noGrp="1" noChangeAspect="1"/>
          </p:cNvPicPr>
          <p:nvPr>
            <p:ph idx="1"/>
          </p:nvPr>
        </p:nvPicPr>
        <p:blipFill>
          <a:blip r:embed="rId3"/>
          <a:srcRect t="17756" b="17756"/>
          <a:stretch>
            <a:fillRect/>
          </a:stretch>
        </p:blipFill>
        <p:spPr>
          <a:xfrm>
            <a:off x="-81520" y="1108456"/>
            <a:ext cx="7292112" cy="4010381"/>
          </a:xfrm>
        </p:spPr>
      </p:pic>
      <p:sp>
        <p:nvSpPr>
          <p:cNvPr id="5" name="Rectangle 4"/>
          <p:cNvSpPr/>
          <p:nvPr/>
        </p:nvSpPr>
        <p:spPr>
          <a:xfrm>
            <a:off x="477414" y="5249659"/>
            <a:ext cx="7670666" cy="369332"/>
          </a:xfrm>
          <a:prstGeom prst="rect">
            <a:avLst/>
          </a:prstGeom>
          <a:ln>
            <a:solidFill>
              <a:srgbClr val="E46C0A"/>
            </a:solidFill>
          </a:ln>
        </p:spPr>
        <p:txBody>
          <a:bodyPr wrap="square">
            <a:spAutoFit/>
          </a:bodyPr>
          <a:lstStyle/>
          <a:p>
            <a:r>
              <a:rPr lang="en-US" dirty="0"/>
              <a:t>http://www3.epa.gov/</a:t>
            </a:r>
            <a:r>
              <a:rPr lang="en-US" dirty="0" err="1"/>
              <a:t>airtoxics</a:t>
            </a:r>
            <a:r>
              <a:rPr lang="en-US" dirty="0"/>
              <a:t>/</a:t>
            </a:r>
            <a:r>
              <a:rPr lang="en-US" dirty="0" err="1"/>
              <a:t>hlthef</a:t>
            </a:r>
            <a:r>
              <a:rPr lang="en-US" dirty="0"/>
              <a:t>/</a:t>
            </a:r>
            <a:r>
              <a:rPr lang="en-US" dirty="0" err="1"/>
              <a:t>nickel.html</a:t>
            </a:r>
            <a:endParaRPr lang="en-US" dirty="0"/>
          </a:p>
        </p:txBody>
      </p:sp>
      <p:cxnSp>
        <p:nvCxnSpPr>
          <p:cNvPr id="7" name="Straight Connector 6"/>
          <p:cNvCxnSpPr/>
          <p:nvPr/>
        </p:nvCxnSpPr>
        <p:spPr>
          <a:xfrm>
            <a:off x="3597960" y="3406147"/>
            <a:ext cx="3535672" cy="0"/>
          </a:xfrm>
          <a:prstGeom prst="line">
            <a:avLst/>
          </a:prstGeom>
          <a:ln>
            <a:solidFill>
              <a:srgbClr val="E46C0A"/>
            </a:solidFill>
            <a:prstDash val="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277060" y="3237307"/>
            <a:ext cx="1684288" cy="923330"/>
          </a:xfrm>
          <a:prstGeom prst="rect">
            <a:avLst/>
          </a:prstGeom>
          <a:noFill/>
          <a:ln>
            <a:noFill/>
          </a:ln>
        </p:spPr>
        <p:txBody>
          <a:bodyPr wrap="none" rtlCol="0">
            <a:spAutoFit/>
          </a:bodyPr>
          <a:lstStyle/>
          <a:p>
            <a:r>
              <a:rPr lang="en-US" b="1" dirty="0" smtClean="0">
                <a:solidFill>
                  <a:srgbClr val="4F6228"/>
                </a:solidFill>
              </a:rPr>
              <a:t>Permissible</a:t>
            </a:r>
          </a:p>
          <a:p>
            <a:r>
              <a:rPr lang="en-US" b="1" dirty="0" smtClean="0">
                <a:solidFill>
                  <a:srgbClr val="4F6228"/>
                </a:solidFill>
              </a:rPr>
              <a:t>Exposure</a:t>
            </a:r>
          </a:p>
          <a:p>
            <a:r>
              <a:rPr lang="en-US" b="1" dirty="0" smtClean="0">
                <a:solidFill>
                  <a:srgbClr val="4F6228"/>
                </a:solidFill>
              </a:rPr>
              <a:t>Limits (PEL,REL)</a:t>
            </a:r>
            <a:endParaRPr lang="en-US" b="1" dirty="0">
              <a:solidFill>
                <a:srgbClr val="4F6228"/>
              </a:solidFill>
            </a:endParaRPr>
          </a:p>
        </p:txBody>
      </p:sp>
      <p:sp>
        <p:nvSpPr>
          <p:cNvPr id="10" name="TextBox 9"/>
          <p:cNvSpPr txBox="1"/>
          <p:nvPr/>
        </p:nvSpPr>
        <p:spPr>
          <a:xfrm>
            <a:off x="7179249" y="977454"/>
            <a:ext cx="1937662" cy="923330"/>
          </a:xfrm>
          <a:prstGeom prst="rect">
            <a:avLst/>
          </a:prstGeom>
          <a:noFill/>
        </p:spPr>
        <p:txBody>
          <a:bodyPr wrap="none" rtlCol="0">
            <a:spAutoFit/>
          </a:bodyPr>
          <a:lstStyle/>
          <a:p>
            <a:pPr algn="ctr"/>
            <a:r>
              <a:rPr lang="en-US" dirty="0" smtClean="0">
                <a:solidFill>
                  <a:srgbClr val="EA0303"/>
                </a:solidFill>
              </a:rPr>
              <a:t>Immediate Danger</a:t>
            </a:r>
          </a:p>
          <a:p>
            <a:pPr algn="ctr"/>
            <a:r>
              <a:rPr lang="en-US" dirty="0" smtClean="0">
                <a:solidFill>
                  <a:srgbClr val="EA0303"/>
                </a:solidFill>
              </a:rPr>
              <a:t>To Life and Health</a:t>
            </a:r>
          </a:p>
          <a:p>
            <a:pPr algn="ctr"/>
            <a:r>
              <a:rPr lang="en-US" dirty="0" smtClean="0">
                <a:solidFill>
                  <a:srgbClr val="EA0303"/>
                </a:solidFill>
              </a:rPr>
              <a:t>(IDLH)</a:t>
            </a:r>
            <a:endParaRPr lang="en-US" dirty="0">
              <a:solidFill>
                <a:srgbClr val="EA0303"/>
              </a:solidFill>
            </a:endParaRPr>
          </a:p>
        </p:txBody>
      </p:sp>
      <p:sp>
        <p:nvSpPr>
          <p:cNvPr id="11" name="TextBox 10"/>
          <p:cNvSpPr txBox="1"/>
          <p:nvPr/>
        </p:nvSpPr>
        <p:spPr>
          <a:xfrm>
            <a:off x="7258450" y="2290008"/>
            <a:ext cx="1770740" cy="646331"/>
          </a:xfrm>
          <a:prstGeom prst="rect">
            <a:avLst/>
          </a:prstGeom>
          <a:noFill/>
          <a:ln>
            <a:noFill/>
          </a:ln>
        </p:spPr>
        <p:txBody>
          <a:bodyPr wrap="square" rtlCol="0">
            <a:spAutoFit/>
          </a:bodyPr>
          <a:lstStyle/>
          <a:p>
            <a:r>
              <a:rPr lang="en-US" dirty="0" smtClean="0">
                <a:solidFill>
                  <a:srgbClr val="FF6600"/>
                </a:solidFill>
              </a:rPr>
              <a:t>Threshold Limit Values (TLV)</a:t>
            </a:r>
          </a:p>
        </p:txBody>
      </p:sp>
      <p:cxnSp>
        <p:nvCxnSpPr>
          <p:cNvPr id="14" name="Straight Arrow Connector 13"/>
          <p:cNvCxnSpPr/>
          <p:nvPr/>
        </p:nvCxnSpPr>
        <p:spPr>
          <a:xfrm>
            <a:off x="7210592" y="2078324"/>
            <a:ext cx="0" cy="1153088"/>
          </a:xfrm>
          <a:prstGeom prst="straightConnector1">
            <a:avLst/>
          </a:prstGeom>
          <a:ln w="38100" cmpd="sng">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7204508" y="1516095"/>
            <a:ext cx="0" cy="461665"/>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209072" y="3346876"/>
            <a:ext cx="0" cy="735615"/>
          </a:xfrm>
          <a:prstGeom prst="straightConnector1">
            <a:avLst/>
          </a:prstGeom>
          <a:ln w="38100" cmpd="sng">
            <a:solidFill>
              <a:srgbClr val="049547"/>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457200" y="5686453"/>
            <a:ext cx="7670666" cy="923330"/>
          </a:xfrm>
          <a:prstGeom prst="rect">
            <a:avLst/>
          </a:prstGeom>
          <a:ln>
            <a:solidFill>
              <a:srgbClr val="E46C0A"/>
            </a:solidFill>
          </a:ln>
        </p:spPr>
        <p:txBody>
          <a:bodyPr wrap="square">
            <a:spAutoFit/>
          </a:bodyPr>
          <a:lstStyle/>
          <a:p>
            <a:r>
              <a:rPr lang="en-US" b="1" dirty="0" smtClean="0"/>
              <a:t>Recommended exposure  limit </a:t>
            </a:r>
          </a:p>
          <a:p>
            <a:pPr marL="285750" indent="-285750">
              <a:buFont typeface="Arial"/>
              <a:buChar char="•"/>
            </a:pPr>
            <a:r>
              <a:rPr lang="en-US" b="1" dirty="0" smtClean="0"/>
              <a:t>0.015 mg/m</a:t>
            </a:r>
            <a:r>
              <a:rPr lang="en-US" b="1" baseline="30000" dirty="0" smtClean="0"/>
              <a:t>3</a:t>
            </a:r>
            <a:r>
              <a:rPr lang="en-US" b="1" dirty="0" smtClean="0"/>
              <a:t> (averaged over 8 hour day) </a:t>
            </a:r>
          </a:p>
          <a:p>
            <a:pPr marL="285750" indent="-285750">
              <a:buFont typeface="Arial"/>
              <a:buChar char="•"/>
            </a:pPr>
            <a:r>
              <a:rPr lang="en-US" b="1" dirty="0" smtClean="0"/>
              <a:t>1 mg/m</a:t>
            </a:r>
            <a:r>
              <a:rPr lang="en-US" b="1" baseline="30000" dirty="0" smtClean="0"/>
              <a:t>3</a:t>
            </a:r>
            <a:r>
              <a:rPr lang="en-US" b="1" dirty="0" smtClean="0"/>
              <a:t> (short-term) </a:t>
            </a:r>
            <a:endParaRPr lang="en-US" b="1" dirty="0"/>
          </a:p>
        </p:txBody>
      </p:sp>
    </p:spTree>
    <p:extLst>
      <p:ext uri="{BB962C8B-B14F-4D97-AF65-F5344CB8AC3E}">
        <p14:creationId xmlns:p14="http://schemas.microsoft.com/office/powerpoint/2010/main" val="1094282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Example 2: Cobalt</a:t>
            </a:r>
            <a:endParaRPr lang="en-US" dirty="0"/>
          </a:p>
        </p:txBody>
      </p:sp>
      <p:pic>
        <p:nvPicPr>
          <p:cNvPr id="4" name="Content Placeholder 3"/>
          <p:cNvPicPr>
            <a:picLocks noGrp="1" noChangeAspect="1"/>
          </p:cNvPicPr>
          <p:nvPr>
            <p:ph idx="1"/>
          </p:nvPr>
        </p:nvPicPr>
        <p:blipFill>
          <a:blip r:embed="rId3"/>
          <a:srcRect t="17859" b="17859"/>
          <a:stretch>
            <a:fillRect/>
          </a:stretch>
        </p:blipFill>
        <p:spPr>
          <a:xfrm>
            <a:off x="1188335" y="1802513"/>
            <a:ext cx="6604027" cy="3631960"/>
          </a:xfrm>
        </p:spPr>
      </p:pic>
      <p:cxnSp>
        <p:nvCxnSpPr>
          <p:cNvPr id="5" name="Straight Connector 4"/>
          <p:cNvCxnSpPr/>
          <p:nvPr/>
        </p:nvCxnSpPr>
        <p:spPr>
          <a:xfrm>
            <a:off x="2145043" y="4193610"/>
            <a:ext cx="6921997" cy="0"/>
          </a:xfrm>
          <a:prstGeom prst="line">
            <a:avLst/>
          </a:prstGeom>
          <a:ln w="38100" cmpd="sng">
            <a:solidFill>
              <a:srgbClr val="E46C0A"/>
            </a:solidFill>
            <a:prstDash val="dash"/>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519992" y="5580510"/>
            <a:ext cx="7228137" cy="369332"/>
          </a:xfrm>
          <a:prstGeom prst="rect">
            <a:avLst/>
          </a:prstGeom>
        </p:spPr>
        <p:txBody>
          <a:bodyPr wrap="square">
            <a:spAutoFit/>
          </a:bodyPr>
          <a:lstStyle/>
          <a:p>
            <a:r>
              <a:rPr lang="en-US" dirty="0"/>
              <a:t>http://www3.epa.gov/</a:t>
            </a:r>
            <a:r>
              <a:rPr lang="en-US" dirty="0" err="1"/>
              <a:t>airtoxics</a:t>
            </a:r>
            <a:r>
              <a:rPr lang="en-US" dirty="0"/>
              <a:t>/</a:t>
            </a:r>
            <a:r>
              <a:rPr lang="en-US" dirty="0" err="1"/>
              <a:t>hlthef</a:t>
            </a:r>
            <a:r>
              <a:rPr lang="en-US" dirty="0"/>
              <a:t>/</a:t>
            </a:r>
            <a:r>
              <a:rPr lang="en-US" dirty="0" err="1"/>
              <a:t>cobalt.html</a:t>
            </a:r>
            <a:endParaRPr lang="en-US" dirty="0"/>
          </a:p>
        </p:txBody>
      </p:sp>
      <p:sp>
        <p:nvSpPr>
          <p:cNvPr id="7" name="TextBox 6"/>
          <p:cNvSpPr txBox="1"/>
          <p:nvPr/>
        </p:nvSpPr>
        <p:spPr>
          <a:xfrm>
            <a:off x="1519992" y="6034307"/>
            <a:ext cx="5049617" cy="369332"/>
          </a:xfrm>
          <a:prstGeom prst="rect">
            <a:avLst/>
          </a:prstGeom>
          <a:noFill/>
        </p:spPr>
        <p:txBody>
          <a:bodyPr wrap="none" rtlCol="0">
            <a:spAutoFit/>
          </a:bodyPr>
          <a:lstStyle/>
          <a:p>
            <a:r>
              <a:rPr lang="en-US" b="1" dirty="0" smtClean="0"/>
              <a:t>Recommended 8-hour daily limit, 0.02-0.05 mg/m</a:t>
            </a:r>
            <a:r>
              <a:rPr lang="en-US" b="1" baseline="30000" dirty="0" smtClean="0"/>
              <a:t>3</a:t>
            </a:r>
            <a:endParaRPr lang="en-US" b="1" dirty="0"/>
          </a:p>
        </p:txBody>
      </p:sp>
    </p:spTree>
    <p:extLst>
      <p:ext uri="{BB962C8B-B14F-4D97-AF65-F5344CB8AC3E}">
        <p14:creationId xmlns:p14="http://schemas.microsoft.com/office/powerpoint/2010/main" val="3351550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227" y="24469"/>
            <a:ext cx="8229600" cy="1143000"/>
          </a:xfrm>
        </p:spPr>
        <p:txBody>
          <a:bodyPr>
            <a:normAutofit fontScale="90000"/>
          </a:bodyPr>
          <a:lstStyle/>
          <a:p>
            <a:r>
              <a:rPr lang="en-US" dirty="0" smtClean="0"/>
              <a:t>Example 3: Cadmium (e.g., </a:t>
            </a:r>
            <a:r>
              <a:rPr lang="en-US" dirty="0" err="1" smtClean="0"/>
              <a:t>CdSe</a:t>
            </a:r>
            <a:r>
              <a:rPr lang="en-US" dirty="0" smtClean="0"/>
              <a:t> QD’s)</a:t>
            </a:r>
            <a:endParaRPr lang="en-US" dirty="0"/>
          </a:p>
        </p:txBody>
      </p:sp>
      <p:pic>
        <p:nvPicPr>
          <p:cNvPr id="4" name="Content Placeholder 3"/>
          <p:cNvPicPr>
            <a:picLocks noGrp="1" noChangeAspect="1"/>
          </p:cNvPicPr>
          <p:nvPr>
            <p:ph idx="1"/>
          </p:nvPr>
        </p:nvPicPr>
        <p:blipFill>
          <a:blip r:embed="rId3"/>
          <a:srcRect t="17323" b="17323"/>
          <a:stretch>
            <a:fillRect/>
          </a:stretch>
        </p:blipFill>
        <p:spPr>
          <a:xfrm>
            <a:off x="1092133" y="1417638"/>
            <a:ext cx="6911873" cy="3801264"/>
          </a:xfrm>
        </p:spPr>
      </p:pic>
      <p:cxnSp>
        <p:nvCxnSpPr>
          <p:cNvPr id="5" name="Straight Connector 4"/>
          <p:cNvCxnSpPr/>
          <p:nvPr/>
        </p:nvCxnSpPr>
        <p:spPr>
          <a:xfrm>
            <a:off x="2106563" y="4272135"/>
            <a:ext cx="6705540" cy="0"/>
          </a:xfrm>
          <a:prstGeom prst="line">
            <a:avLst/>
          </a:prstGeom>
          <a:ln w="38100" cmpd="sng">
            <a:solidFill>
              <a:srgbClr val="E46C0A"/>
            </a:solidFill>
            <a:prstDash val="dash"/>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08598" y="5572642"/>
            <a:ext cx="6030317" cy="646331"/>
          </a:xfrm>
          <a:prstGeom prst="rect">
            <a:avLst/>
          </a:prstGeom>
          <a:noFill/>
        </p:spPr>
        <p:txBody>
          <a:bodyPr wrap="none" rtlCol="0">
            <a:spAutoFit/>
          </a:bodyPr>
          <a:lstStyle/>
          <a:p>
            <a:r>
              <a:rPr lang="en-US" b="1" dirty="0" smtClean="0"/>
              <a:t>Recommended 8-hour daily limit, 0.002 mg/m</a:t>
            </a:r>
            <a:r>
              <a:rPr lang="en-US" b="1" baseline="30000" dirty="0" smtClean="0"/>
              <a:t>3</a:t>
            </a:r>
            <a:r>
              <a:rPr lang="en-US" b="1" dirty="0" smtClean="0"/>
              <a:t> airborne dust</a:t>
            </a:r>
          </a:p>
          <a:p>
            <a:r>
              <a:rPr lang="en-US" b="1" dirty="0" smtClean="0"/>
              <a:t>30-minute limit: 9 mg/m</a:t>
            </a:r>
            <a:r>
              <a:rPr lang="en-US" b="1" baseline="30000" dirty="0" smtClean="0"/>
              <a:t>3</a:t>
            </a:r>
            <a:r>
              <a:rPr lang="en-US" b="1" dirty="0" smtClean="0"/>
              <a:t> </a:t>
            </a:r>
            <a:endParaRPr lang="en-US" b="1" dirty="0"/>
          </a:p>
        </p:txBody>
      </p:sp>
      <p:sp>
        <p:nvSpPr>
          <p:cNvPr id="7" name="Rectangle 6"/>
          <p:cNvSpPr/>
          <p:nvPr/>
        </p:nvSpPr>
        <p:spPr>
          <a:xfrm>
            <a:off x="1808598" y="6218973"/>
            <a:ext cx="7218757" cy="369332"/>
          </a:xfrm>
          <a:prstGeom prst="rect">
            <a:avLst/>
          </a:prstGeom>
        </p:spPr>
        <p:txBody>
          <a:bodyPr wrap="square">
            <a:spAutoFit/>
          </a:bodyPr>
          <a:lstStyle/>
          <a:p>
            <a:r>
              <a:rPr lang="en-US" dirty="0"/>
              <a:t>http://www3.epa.gov/</a:t>
            </a:r>
            <a:r>
              <a:rPr lang="en-US" dirty="0" err="1"/>
              <a:t>airtoxics</a:t>
            </a:r>
            <a:r>
              <a:rPr lang="en-US" dirty="0"/>
              <a:t>/</a:t>
            </a:r>
            <a:r>
              <a:rPr lang="en-US" dirty="0" err="1"/>
              <a:t>hlthef</a:t>
            </a:r>
            <a:r>
              <a:rPr lang="en-US" dirty="0"/>
              <a:t>/</a:t>
            </a:r>
            <a:r>
              <a:rPr lang="en-US" dirty="0" err="1"/>
              <a:t>cadmium.html</a:t>
            </a:r>
            <a:endParaRPr lang="en-US" dirty="0"/>
          </a:p>
        </p:txBody>
      </p:sp>
      <p:cxnSp>
        <p:nvCxnSpPr>
          <p:cNvPr id="8" name="Straight Connector 7"/>
          <p:cNvCxnSpPr/>
          <p:nvPr/>
        </p:nvCxnSpPr>
        <p:spPr>
          <a:xfrm>
            <a:off x="2145043" y="2673351"/>
            <a:ext cx="6921997" cy="0"/>
          </a:xfrm>
          <a:prstGeom prst="line">
            <a:avLst/>
          </a:prstGeom>
          <a:ln w="38100" cmpd="sng">
            <a:solidFill>
              <a:srgbClr val="E46C0A"/>
            </a:solidFill>
            <a:prstDash val="dash"/>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858155" y="2328498"/>
            <a:ext cx="881672" cy="369332"/>
          </a:xfrm>
          <a:prstGeom prst="rect">
            <a:avLst/>
          </a:prstGeom>
          <a:noFill/>
        </p:spPr>
        <p:txBody>
          <a:bodyPr wrap="none" rtlCol="0">
            <a:spAutoFit/>
          </a:bodyPr>
          <a:lstStyle/>
          <a:p>
            <a:r>
              <a:rPr lang="en-US" dirty="0" smtClean="0"/>
              <a:t>30  min</a:t>
            </a:r>
            <a:endParaRPr lang="en-US" dirty="0"/>
          </a:p>
        </p:txBody>
      </p:sp>
      <p:sp>
        <p:nvSpPr>
          <p:cNvPr id="12" name="TextBox 11"/>
          <p:cNvSpPr txBox="1"/>
          <p:nvPr/>
        </p:nvSpPr>
        <p:spPr>
          <a:xfrm>
            <a:off x="7930431" y="3902803"/>
            <a:ext cx="966931" cy="369332"/>
          </a:xfrm>
          <a:prstGeom prst="rect">
            <a:avLst/>
          </a:prstGeom>
          <a:noFill/>
        </p:spPr>
        <p:txBody>
          <a:bodyPr wrap="none" rtlCol="0">
            <a:spAutoFit/>
          </a:bodyPr>
          <a:lstStyle/>
          <a:p>
            <a:r>
              <a:rPr lang="en-US" dirty="0" smtClean="0"/>
              <a:t>8-hr day</a:t>
            </a:r>
            <a:endParaRPr lang="en-US" dirty="0"/>
          </a:p>
        </p:txBody>
      </p:sp>
    </p:spTree>
    <p:extLst>
      <p:ext uri="{BB962C8B-B14F-4D97-AF65-F5344CB8AC3E}">
        <p14:creationId xmlns:p14="http://schemas.microsoft.com/office/powerpoint/2010/main" val="3294387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CSN-relevant exposure limits:</a:t>
            </a:r>
            <a:br>
              <a:rPr lang="en-US" dirty="0" smtClean="0"/>
            </a:br>
            <a:r>
              <a:rPr lang="en-US" dirty="0" smtClean="0"/>
              <a:t>(8-hour day)</a:t>
            </a:r>
            <a:endParaRPr lang="en-US" dirty="0"/>
          </a:p>
        </p:txBody>
      </p:sp>
      <p:sp>
        <p:nvSpPr>
          <p:cNvPr id="3" name="Content Placeholder 2"/>
          <p:cNvSpPr>
            <a:spLocks noGrp="1"/>
          </p:cNvSpPr>
          <p:nvPr>
            <p:ph idx="1"/>
          </p:nvPr>
        </p:nvSpPr>
        <p:spPr>
          <a:xfrm>
            <a:off x="457200" y="1255892"/>
            <a:ext cx="8229600" cy="4525963"/>
          </a:xfrm>
        </p:spPr>
        <p:txBody>
          <a:bodyPr>
            <a:normAutofit/>
          </a:bodyPr>
          <a:lstStyle/>
          <a:p>
            <a:r>
              <a:rPr lang="en-US" sz="2800" dirty="0" smtClean="0"/>
              <a:t>Li:  4 mg/m</a:t>
            </a:r>
            <a:r>
              <a:rPr lang="en-US" sz="2800" baseline="30000" dirty="0" smtClean="0"/>
              <a:t>3</a:t>
            </a:r>
          </a:p>
          <a:p>
            <a:r>
              <a:rPr lang="en-US" sz="2800" dirty="0" smtClean="0"/>
              <a:t>Ni: 0.015 mg/m</a:t>
            </a:r>
            <a:r>
              <a:rPr lang="en-US" sz="2800" baseline="30000" dirty="0" smtClean="0"/>
              <a:t>3</a:t>
            </a:r>
          </a:p>
          <a:p>
            <a:r>
              <a:rPr lang="en-US" sz="2800" dirty="0" smtClean="0"/>
              <a:t>Co: 0.02 – 0.05 mg/m</a:t>
            </a:r>
            <a:r>
              <a:rPr lang="en-US" sz="2800" baseline="30000" dirty="0" smtClean="0"/>
              <a:t>3</a:t>
            </a:r>
          </a:p>
          <a:p>
            <a:r>
              <a:rPr lang="en-US" sz="2800" dirty="0" smtClean="0"/>
              <a:t>Cd: 0.002 mg/m</a:t>
            </a:r>
            <a:r>
              <a:rPr lang="en-US" sz="2800" baseline="30000" dirty="0" smtClean="0"/>
              <a:t>3</a:t>
            </a:r>
            <a:endParaRPr lang="en-US" sz="2800" baseline="30000" dirty="0"/>
          </a:p>
        </p:txBody>
      </p:sp>
      <p:sp>
        <p:nvSpPr>
          <p:cNvPr id="4" name="TextBox 3"/>
          <p:cNvSpPr txBox="1"/>
          <p:nvPr/>
        </p:nvSpPr>
        <p:spPr>
          <a:xfrm>
            <a:off x="827337" y="6250157"/>
            <a:ext cx="6891630" cy="646331"/>
          </a:xfrm>
          <a:prstGeom prst="rect">
            <a:avLst/>
          </a:prstGeom>
          <a:noFill/>
        </p:spPr>
        <p:txBody>
          <a:bodyPr wrap="none" rtlCol="0">
            <a:spAutoFit/>
          </a:bodyPr>
          <a:lstStyle/>
          <a:p>
            <a:r>
              <a:rPr lang="en-US" dirty="0" smtClean="0"/>
              <a:t>*</a:t>
            </a:r>
            <a:r>
              <a:rPr lang="en-US" b="1" dirty="0" err="1" smtClean="0"/>
              <a:t>Sittig's</a:t>
            </a:r>
            <a:r>
              <a:rPr lang="en-US" b="1" dirty="0" smtClean="0"/>
              <a:t> Handbook of Toxic and Hazardous Chemicals and Carcinogens</a:t>
            </a:r>
            <a:endParaRPr lang="en-US" dirty="0" smtClean="0"/>
          </a:p>
          <a:p>
            <a:endParaRPr lang="en-US" dirty="0"/>
          </a:p>
        </p:txBody>
      </p:sp>
      <p:sp>
        <p:nvSpPr>
          <p:cNvPr id="5" name="Rectangle 4"/>
          <p:cNvSpPr/>
          <p:nvPr/>
        </p:nvSpPr>
        <p:spPr>
          <a:xfrm>
            <a:off x="885060" y="5925770"/>
            <a:ext cx="7157429" cy="369332"/>
          </a:xfrm>
          <a:prstGeom prst="rect">
            <a:avLst/>
          </a:prstGeom>
        </p:spPr>
        <p:txBody>
          <a:bodyPr wrap="square">
            <a:spAutoFit/>
          </a:bodyPr>
          <a:lstStyle/>
          <a:p>
            <a:r>
              <a:rPr lang="en-US" b="1" dirty="0"/>
              <a:t>http://www3.epa.gov/</a:t>
            </a:r>
            <a:r>
              <a:rPr lang="en-US" b="1" dirty="0" err="1"/>
              <a:t>airtoxics</a:t>
            </a:r>
            <a:r>
              <a:rPr lang="en-US" b="1" dirty="0"/>
              <a:t>/</a:t>
            </a:r>
            <a:r>
              <a:rPr lang="en-US" b="1" dirty="0" err="1"/>
              <a:t>hlthef</a:t>
            </a:r>
            <a:r>
              <a:rPr lang="en-US" b="1" dirty="0" smtClean="0"/>
              <a:t>/</a:t>
            </a:r>
            <a:endParaRPr lang="en-US" b="1" dirty="0"/>
          </a:p>
        </p:txBody>
      </p:sp>
      <p:sp>
        <p:nvSpPr>
          <p:cNvPr id="6" name="TextBox 5"/>
          <p:cNvSpPr txBox="1"/>
          <p:nvPr/>
        </p:nvSpPr>
        <p:spPr>
          <a:xfrm>
            <a:off x="827337" y="3326816"/>
            <a:ext cx="8270989" cy="1384995"/>
          </a:xfrm>
          <a:prstGeom prst="rect">
            <a:avLst/>
          </a:prstGeom>
          <a:noFill/>
        </p:spPr>
        <p:txBody>
          <a:bodyPr wrap="none" rtlCol="0">
            <a:spAutoFit/>
          </a:bodyPr>
          <a:lstStyle/>
          <a:p>
            <a:r>
              <a:rPr lang="en-US" sz="2800" b="1" dirty="0" smtClean="0"/>
              <a:t>Now we have some knowledge of how much is “safe”.</a:t>
            </a:r>
          </a:p>
          <a:p>
            <a:r>
              <a:rPr lang="en-US" sz="2800" b="1" dirty="0" smtClean="0"/>
              <a:t>Next Questions: </a:t>
            </a:r>
          </a:p>
          <a:p>
            <a:r>
              <a:rPr lang="en-US" sz="2800" b="1" dirty="0" smtClean="0"/>
              <a:t> How much is a </a:t>
            </a:r>
            <a:r>
              <a:rPr lang="en-US" sz="2800" b="1" dirty="0"/>
              <a:t>typical </a:t>
            </a:r>
            <a:r>
              <a:rPr lang="en-US" sz="2800" b="1" dirty="0" smtClean="0"/>
              <a:t>batch of nanoparticles? </a:t>
            </a:r>
            <a:endParaRPr lang="en-US" sz="2800" b="1" dirty="0"/>
          </a:p>
        </p:txBody>
      </p:sp>
      <p:sp>
        <p:nvSpPr>
          <p:cNvPr id="7" name="TextBox 6"/>
          <p:cNvSpPr txBox="1"/>
          <p:nvPr/>
        </p:nvSpPr>
        <p:spPr>
          <a:xfrm>
            <a:off x="885060" y="4567741"/>
            <a:ext cx="7339995" cy="523220"/>
          </a:xfrm>
          <a:prstGeom prst="rect">
            <a:avLst/>
          </a:prstGeom>
          <a:noFill/>
        </p:spPr>
        <p:txBody>
          <a:bodyPr wrap="none" rtlCol="0">
            <a:spAutoFit/>
          </a:bodyPr>
          <a:lstStyle/>
          <a:p>
            <a:r>
              <a:rPr lang="en-US" sz="2800" b="1" dirty="0" smtClean="0"/>
              <a:t>How much is likely to get dispersed into the air? </a:t>
            </a:r>
            <a:endParaRPr lang="en-US" sz="2800" b="1" dirty="0"/>
          </a:p>
        </p:txBody>
      </p:sp>
      <p:sp>
        <p:nvSpPr>
          <p:cNvPr id="8" name="TextBox 7"/>
          <p:cNvSpPr txBox="1"/>
          <p:nvPr/>
        </p:nvSpPr>
        <p:spPr>
          <a:xfrm>
            <a:off x="883540" y="5028045"/>
            <a:ext cx="7670314" cy="523220"/>
          </a:xfrm>
          <a:prstGeom prst="rect">
            <a:avLst/>
          </a:prstGeom>
          <a:noFill/>
        </p:spPr>
        <p:txBody>
          <a:bodyPr wrap="none" rtlCol="0">
            <a:spAutoFit/>
          </a:bodyPr>
          <a:lstStyle/>
          <a:p>
            <a:r>
              <a:rPr lang="en-US" sz="2800" b="1" dirty="0" smtClean="0"/>
              <a:t>How effective must our respiratory protection be? </a:t>
            </a:r>
            <a:endParaRPr lang="en-US" sz="2800" b="1" dirty="0"/>
          </a:p>
        </p:txBody>
      </p:sp>
    </p:spTree>
    <p:extLst>
      <p:ext uri="{BB962C8B-B14F-4D97-AF65-F5344CB8AC3E}">
        <p14:creationId xmlns:p14="http://schemas.microsoft.com/office/powerpoint/2010/main" val="3106836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22"/>
            <a:ext cx="8229600" cy="1143000"/>
          </a:xfrm>
        </p:spPr>
        <p:txBody>
          <a:bodyPr>
            <a:normAutofit/>
          </a:bodyPr>
          <a:lstStyle/>
          <a:p>
            <a:r>
              <a:rPr lang="en-US" dirty="0" smtClean="0"/>
              <a:t>Consider an example:</a:t>
            </a:r>
            <a:endParaRPr lang="en-US" dirty="0"/>
          </a:p>
        </p:txBody>
      </p:sp>
      <p:sp>
        <p:nvSpPr>
          <p:cNvPr id="3" name="Content Placeholder 2"/>
          <p:cNvSpPr>
            <a:spLocks noGrp="1"/>
          </p:cNvSpPr>
          <p:nvPr>
            <p:ph idx="1"/>
          </p:nvPr>
        </p:nvSpPr>
        <p:spPr>
          <a:xfrm>
            <a:off x="0" y="979008"/>
            <a:ext cx="9144000" cy="4525963"/>
          </a:xfrm>
        </p:spPr>
        <p:txBody>
          <a:bodyPr>
            <a:normAutofit/>
          </a:bodyPr>
          <a:lstStyle/>
          <a:p>
            <a:r>
              <a:rPr lang="en-US" sz="2400" dirty="0" smtClean="0"/>
              <a:t>Typical lab: 20 </a:t>
            </a:r>
            <a:r>
              <a:rPr lang="en-US" sz="2400" dirty="0" err="1" smtClean="0"/>
              <a:t>ft</a:t>
            </a:r>
            <a:r>
              <a:rPr lang="en-US" sz="2400" dirty="0" smtClean="0"/>
              <a:t> x 30 </a:t>
            </a:r>
            <a:r>
              <a:rPr lang="en-US" sz="2400" dirty="0" err="1" smtClean="0"/>
              <a:t>ft</a:t>
            </a:r>
            <a:r>
              <a:rPr lang="en-US" sz="2400" dirty="0" smtClean="0"/>
              <a:t> x 10 </a:t>
            </a:r>
            <a:r>
              <a:rPr lang="en-US" sz="2400" dirty="0" err="1" smtClean="0"/>
              <a:t>ft</a:t>
            </a:r>
            <a:r>
              <a:rPr lang="en-US" sz="2400" dirty="0" smtClean="0"/>
              <a:t> = 6000 ft</a:t>
            </a:r>
            <a:r>
              <a:rPr lang="en-US" sz="2400" baseline="30000" dirty="0" smtClean="0"/>
              <a:t>3</a:t>
            </a:r>
            <a:r>
              <a:rPr lang="en-US" sz="2400" dirty="0" smtClean="0"/>
              <a:t>= 170 m</a:t>
            </a:r>
            <a:r>
              <a:rPr lang="en-US" sz="2400" baseline="30000" dirty="0" smtClean="0"/>
              <a:t>3</a:t>
            </a:r>
            <a:endParaRPr lang="en-US" sz="2400" baseline="30000" dirty="0"/>
          </a:p>
          <a:p>
            <a:r>
              <a:rPr lang="en-US" sz="2400" dirty="0" smtClean="0"/>
              <a:t>Assume 10 mg dispersed into 170 m</a:t>
            </a:r>
            <a:r>
              <a:rPr lang="en-US" sz="2400" baseline="30000" dirty="0" smtClean="0"/>
              <a:t>3</a:t>
            </a:r>
            <a:r>
              <a:rPr lang="en-US" sz="2400" dirty="0" smtClean="0"/>
              <a:t> </a:t>
            </a:r>
            <a:r>
              <a:rPr lang="en-US" sz="2400" dirty="0" smtClean="0">
                <a:sym typeface="Wingdings"/>
              </a:rPr>
              <a:t> 0.06 mg/m</a:t>
            </a:r>
            <a:r>
              <a:rPr lang="en-US" sz="2400" baseline="30000" dirty="0" smtClean="0">
                <a:sym typeface="Wingdings"/>
              </a:rPr>
              <a:t>3</a:t>
            </a:r>
            <a:r>
              <a:rPr lang="en-US" sz="2400" baseline="30000" dirty="0">
                <a:sym typeface="Wingdings"/>
              </a:rPr>
              <a:t> </a:t>
            </a:r>
            <a:r>
              <a:rPr lang="en-US" sz="2400" dirty="0" smtClean="0">
                <a:sym typeface="Wingdings"/>
              </a:rPr>
              <a:t>(assuming no air exchanges, stagnant air)</a:t>
            </a:r>
            <a:endParaRPr lang="en-US" sz="2400" baseline="30000" dirty="0">
              <a:sym typeface="Wingdings"/>
            </a:endParaRPr>
          </a:p>
          <a:p>
            <a:r>
              <a:rPr lang="en-US" sz="2400" dirty="0" smtClean="0">
                <a:sym typeface="Wingdings"/>
              </a:rPr>
              <a:t>In reality, air changes 4-12 times per hour in typical laboratory room.  Assume 4 times/</a:t>
            </a:r>
            <a:r>
              <a:rPr lang="en-US" sz="2400" dirty="0" err="1" smtClean="0">
                <a:sym typeface="Wingdings"/>
              </a:rPr>
              <a:t>hr</a:t>
            </a:r>
            <a:r>
              <a:rPr lang="en-US" sz="2400" dirty="0" smtClean="0">
                <a:sym typeface="Wingdings"/>
              </a:rPr>
              <a:t>, 8 </a:t>
            </a:r>
            <a:r>
              <a:rPr lang="en-US" sz="2400" dirty="0" err="1" smtClean="0">
                <a:sym typeface="Wingdings"/>
              </a:rPr>
              <a:t>hrs</a:t>
            </a:r>
            <a:r>
              <a:rPr lang="en-US" sz="2400" dirty="0" smtClean="0">
                <a:sym typeface="Wingdings"/>
              </a:rPr>
              <a:t> = 32 exchanges</a:t>
            </a:r>
            <a:endParaRPr lang="en-US" sz="2400" baseline="30000" dirty="0">
              <a:sym typeface="Wingdings"/>
            </a:endParaRPr>
          </a:p>
          <a:p>
            <a:r>
              <a:rPr lang="en-US" sz="2400" dirty="0" smtClean="0">
                <a:sym typeface="Wingdings"/>
              </a:rPr>
              <a:t>8-hour time-averaged concentration=.06/32  mg/m</a:t>
            </a:r>
            <a:r>
              <a:rPr lang="en-US" sz="2400" baseline="30000" dirty="0" smtClean="0">
                <a:sym typeface="Wingdings"/>
              </a:rPr>
              <a:t>3</a:t>
            </a:r>
            <a:r>
              <a:rPr lang="en-US" sz="2400" dirty="0" smtClean="0">
                <a:sym typeface="Wingdings"/>
              </a:rPr>
              <a:t> = 0.002 mg/m</a:t>
            </a:r>
            <a:r>
              <a:rPr lang="en-US" sz="2400" baseline="30000" dirty="0" smtClean="0">
                <a:sym typeface="Wingdings"/>
              </a:rPr>
              <a:t>3</a:t>
            </a:r>
          </a:p>
          <a:p>
            <a:pPr marL="0" indent="0">
              <a:buNone/>
            </a:pPr>
            <a:r>
              <a:rPr lang="en-US" sz="2400" baseline="30000" dirty="0">
                <a:sym typeface="Wingdings"/>
              </a:rPr>
              <a:t>	</a:t>
            </a:r>
            <a:endParaRPr lang="en-US" sz="2400" b="1" dirty="0" smtClean="0">
              <a:sym typeface="Wingdings"/>
            </a:endParaRPr>
          </a:p>
        </p:txBody>
      </p:sp>
      <p:sp>
        <p:nvSpPr>
          <p:cNvPr id="4" name="TextBox 3"/>
          <p:cNvSpPr txBox="1"/>
          <p:nvPr/>
        </p:nvSpPr>
        <p:spPr>
          <a:xfrm>
            <a:off x="137795" y="4562363"/>
            <a:ext cx="9336405" cy="1938992"/>
          </a:xfrm>
          <a:prstGeom prst="rect">
            <a:avLst/>
          </a:prstGeom>
          <a:noFill/>
        </p:spPr>
        <p:txBody>
          <a:bodyPr wrap="square" rtlCol="0">
            <a:spAutoFit/>
          </a:bodyPr>
          <a:lstStyle/>
          <a:p>
            <a:pPr marL="285750" indent="-285750">
              <a:buFont typeface="Wingdings" charset="0"/>
              <a:buChar char="à"/>
            </a:pPr>
            <a:r>
              <a:rPr lang="en-US" sz="2400" b="1" dirty="0" smtClean="0">
                <a:solidFill>
                  <a:srgbClr val="4F6228"/>
                </a:solidFill>
                <a:sym typeface="Wingdings"/>
              </a:rPr>
              <a:t>In most cases, the amounts of materials behind handled within the CSN are small enough that it is unlikely to exceed OSHA standards.  </a:t>
            </a:r>
          </a:p>
          <a:p>
            <a:pPr marL="285750" indent="-285750">
              <a:buFont typeface="Wingdings" charset="0"/>
              <a:buChar char="à"/>
            </a:pPr>
            <a:r>
              <a:rPr lang="en-US" sz="2400" b="1" dirty="0" smtClean="0">
                <a:solidFill>
                  <a:srgbClr val="4F6228"/>
                </a:solidFill>
                <a:sym typeface="Wingdings"/>
              </a:rPr>
              <a:t>Those making materials will always have some additional risk of exposure.</a:t>
            </a:r>
          </a:p>
          <a:p>
            <a:pPr marL="285750" indent="-285750">
              <a:buFont typeface="Wingdings" charset="0"/>
              <a:buChar char="à"/>
            </a:pPr>
            <a:r>
              <a:rPr lang="en-US" sz="2400" b="1" dirty="0" smtClean="0">
                <a:solidFill>
                  <a:srgbClr val="4F6228"/>
                </a:solidFill>
                <a:sym typeface="Wingdings"/>
              </a:rPr>
              <a:t>Plan for the worst and build in extra protection.  </a:t>
            </a:r>
            <a:endParaRPr lang="en-US" sz="2400" b="1" dirty="0">
              <a:solidFill>
                <a:srgbClr val="4F6228"/>
              </a:solidFill>
            </a:endParaRPr>
          </a:p>
        </p:txBody>
      </p:sp>
      <p:sp>
        <p:nvSpPr>
          <p:cNvPr id="5" name="Rectangle 4"/>
          <p:cNvSpPr/>
          <p:nvPr/>
        </p:nvSpPr>
        <p:spPr>
          <a:xfrm>
            <a:off x="457200" y="3552672"/>
            <a:ext cx="8229600" cy="830997"/>
          </a:xfrm>
          <a:prstGeom prst="rect">
            <a:avLst/>
          </a:prstGeom>
        </p:spPr>
        <p:txBody>
          <a:bodyPr wrap="square">
            <a:spAutoFit/>
          </a:bodyPr>
          <a:lstStyle/>
          <a:p>
            <a:r>
              <a:rPr lang="en-US" sz="2400" b="1" dirty="0">
                <a:sym typeface="Wingdings"/>
              </a:rPr>
              <a:t>This value is comparable to the </a:t>
            </a:r>
            <a:r>
              <a:rPr lang="en-US" sz="2400" b="1" dirty="0" smtClean="0">
                <a:sym typeface="Wingdings"/>
              </a:rPr>
              <a:t>recommended exposure </a:t>
            </a:r>
            <a:r>
              <a:rPr lang="en-US" sz="2400" b="1" dirty="0">
                <a:sym typeface="Wingdings"/>
              </a:rPr>
              <a:t>limit for </a:t>
            </a:r>
            <a:r>
              <a:rPr lang="en-US" sz="2400" b="1" dirty="0" smtClean="0">
                <a:sym typeface="Wingdings"/>
              </a:rPr>
              <a:t>Cd (assuming 8 hours/day exposure on a continuous basis)</a:t>
            </a:r>
            <a:endParaRPr lang="en-US" sz="2400" b="1" dirty="0">
              <a:sym typeface="Wingdings"/>
            </a:endParaRPr>
          </a:p>
        </p:txBody>
      </p:sp>
    </p:spTree>
    <p:extLst>
      <p:ext uri="{BB962C8B-B14F-4D97-AF65-F5344CB8AC3E}">
        <p14:creationId xmlns:p14="http://schemas.microsoft.com/office/powerpoint/2010/main" val="1952924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41997" y="0"/>
            <a:ext cx="8229600" cy="1143000"/>
          </a:xfrm>
        </p:spPr>
        <p:txBody>
          <a:bodyPr>
            <a:normAutofit/>
          </a:bodyPr>
          <a:lstStyle/>
          <a:p>
            <a:pPr eaLnBrk="1" hangingPunct="1">
              <a:defRPr/>
            </a:pPr>
            <a:r>
              <a:rPr lang="en-US" dirty="0" smtClean="0">
                <a:latin typeface="+mj-lt"/>
              </a:rPr>
              <a:t>Hierarchy of protection </a:t>
            </a:r>
          </a:p>
        </p:txBody>
      </p:sp>
      <p:graphicFrame>
        <p:nvGraphicFramePr>
          <p:cNvPr id="17" name="Diagram 16"/>
          <p:cNvGraphicFramePr/>
          <p:nvPr>
            <p:extLst>
              <p:ext uri="{D42A27DB-BD31-4B8C-83A1-F6EECF244321}">
                <p14:modId xmlns:p14="http://schemas.microsoft.com/office/powerpoint/2010/main" val="844089469"/>
              </p:ext>
            </p:extLst>
          </p:nvPr>
        </p:nvGraphicFramePr>
        <p:xfrm>
          <a:off x="0" y="1470872"/>
          <a:ext cx="60960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4556797" y="3555226"/>
            <a:ext cx="1563931" cy="646331"/>
          </a:xfrm>
          <a:prstGeom prst="rect">
            <a:avLst/>
          </a:prstGeom>
          <a:noFill/>
        </p:spPr>
        <p:txBody>
          <a:bodyPr wrap="square" rtlCol="0">
            <a:spAutoFit/>
          </a:bodyPr>
          <a:lstStyle/>
          <a:p>
            <a:r>
              <a:rPr lang="en-US" dirty="0" smtClean="0"/>
              <a:t>Engineering controls</a:t>
            </a:r>
            <a:endParaRPr lang="en-US" dirty="0"/>
          </a:p>
        </p:txBody>
      </p:sp>
      <p:sp>
        <p:nvSpPr>
          <p:cNvPr id="6" name="Right Brace 5"/>
          <p:cNvSpPr/>
          <p:nvPr/>
        </p:nvSpPr>
        <p:spPr>
          <a:xfrm>
            <a:off x="4085452" y="2967376"/>
            <a:ext cx="505166" cy="1881262"/>
          </a:xfrm>
          <a:prstGeom prst="rightBrace">
            <a:avLst>
              <a:gd name="adj1" fmla="val 31609"/>
              <a:gd name="adj2" fmla="val 47492"/>
            </a:avLst>
          </a:prstGeom>
          <a:solidFill>
            <a:schemeClr val="accent2">
              <a:lumMod val="60000"/>
              <a:lumOff val="40000"/>
            </a:schemeClr>
          </a:solidFill>
          <a:ln>
            <a:solidFill>
              <a:schemeClr val="accent2">
                <a:lumMod val="60000"/>
                <a:lumOff val="40000"/>
                <a:alpha val="90000"/>
              </a:schemeClr>
            </a:solidFill>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 name="TextBox 2"/>
          <p:cNvSpPr txBox="1"/>
          <p:nvPr/>
        </p:nvSpPr>
        <p:spPr>
          <a:xfrm>
            <a:off x="5951498" y="3600131"/>
            <a:ext cx="2771011" cy="461665"/>
          </a:xfrm>
          <a:prstGeom prst="rect">
            <a:avLst/>
          </a:prstGeom>
          <a:noFill/>
        </p:spPr>
        <p:txBody>
          <a:bodyPr wrap="none" rtlCol="0">
            <a:spAutoFit/>
          </a:bodyPr>
          <a:lstStyle/>
          <a:p>
            <a:pPr algn="ctr"/>
            <a:r>
              <a:rPr lang="en-US" sz="2400" b="1" dirty="0" smtClean="0">
                <a:solidFill>
                  <a:srgbClr val="3366FF"/>
                </a:solidFill>
              </a:rPr>
              <a:t>Lab-scale protection</a:t>
            </a:r>
            <a:endParaRPr lang="en-US" sz="2400" b="1" dirty="0">
              <a:solidFill>
                <a:srgbClr val="3366FF"/>
              </a:solidFill>
            </a:endParaRPr>
          </a:p>
        </p:txBody>
      </p:sp>
      <p:sp>
        <p:nvSpPr>
          <p:cNvPr id="8" name="TextBox 7"/>
          <p:cNvSpPr txBox="1"/>
          <p:nvPr/>
        </p:nvSpPr>
        <p:spPr>
          <a:xfrm>
            <a:off x="5905742" y="5465227"/>
            <a:ext cx="2862532" cy="461665"/>
          </a:xfrm>
          <a:prstGeom prst="rect">
            <a:avLst/>
          </a:prstGeom>
          <a:noFill/>
        </p:spPr>
        <p:txBody>
          <a:bodyPr wrap="none" rtlCol="0">
            <a:spAutoFit/>
          </a:bodyPr>
          <a:lstStyle/>
          <a:p>
            <a:pPr algn="ctr"/>
            <a:r>
              <a:rPr lang="en-US" sz="2400" b="1" dirty="0" smtClean="0">
                <a:solidFill>
                  <a:srgbClr val="3366FF"/>
                </a:solidFill>
              </a:rPr>
              <a:t>Individual protection</a:t>
            </a:r>
            <a:endParaRPr lang="en-US" sz="2400" b="1" dirty="0">
              <a:solidFill>
                <a:srgbClr val="3366FF"/>
              </a:solidFill>
            </a:endParaRPr>
          </a:p>
        </p:txBody>
      </p:sp>
      <p:sp>
        <p:nvSpPr>
          <p:cNvPr id="10" name="TextBox 9"/>
          <p:cNvSpPr txBox="1"/>
          <p:nvPr/>
        </p:nvSpPr>
        <p:spPr>
          <a:xfrm>
            <a:off x="6124322" y="1470872"/>
            <a:ext cx="2425363" cy="461665"/>
          </a:xfrm>
          <a:prstGeom prst="rect">
            <a:avLst/>
          </a:prstGeom>
          <a:noFill/>
        </p:spPr>
        <p:txBody>
          <a:bodyPr wrap="none" rtlCol="0">
            <a:spAutoFit/>
          </a:bodyPr>
          <a:lstStyle/>
          <a:p>
            <a:pPr algn="ctr"/>
            <a:r>
              <a:rPr lang="en-US" sz="2400" b="1" dirty="0" smtClean="0">
                <a:solidFill>
                  <a:srgbClr val="3366FF"/>
                </a:solidFill>
              </a:rPr>
              <a:t>Global protection</a:t>
            </a:r>
            <a:endParaRPr lang="en-US" sz="2400" b="1" dirty="0">
              <a:solidFill>
                <a:srgbClr val="3366FF"/>
              </a:solidFill>
            </a:endParaRPr>
          </a:p>
        </p:txBody>
      </p:sp>
      <p:sp>
        <p:nvSpPr>
          <p:cNvPr id="4" name="Down Arrow 3"/>
          <p:cNvSpPr/>
          <p:nvPr/>
        </p:nvSpPr>
        <p:spPr>
          <a:xfrm>
            <a:off x="7176669" y="2328494"/>
            <a:ext cx="442529" cy="92753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Down Arrow 10"/>
          <p:cNvSpPr/>
          <p:nvPr/>
        </p:nvSpPr>
        <p:spPr>
          <a:xfrm>
            <a:off x="7176670" y="4278533"/>
            <a:ext cx="442529" cy="92753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extBox 11"/>
          <p:cNvSpPr txBox="1"/>
          <p:nvPr/>
        </p:nvSpPr>
        <p:spPr>
          <a:xfrm>
            <a:off x="4576037" y="1763323"/>
            <a:ext cx="1563931" cy="923330"/>
          </a:xfrm>
          <a:prstGeom prst="rect">
            <a:avLst/>
          </a:prstGeom>
          <a:noFill/>
        </p:spPr>
        <p:txBody>
          <a:bodyPr wrap="square" rtlCol="0">
            <a:spAutoFit/>
          </a:bodyPr>
          <a:lstStyle/>
          <a:p>
            <a:r>
              <a:rPr lang="en-US" dirty="0" smtClean="0"/>
              <a:t>Policy  &amp; Regulatory</a:t>
            </a:r>
          </a:p>
          <a:p>
            <a:r>
              <a:rPr lang="en-US" dirty="0" smtClean="0"/>
              <a:t>controls</a:t>
            </a:r>
            <a:endParaRPr lang="en-US" dirty="0"/>
          </a:p>
        </p:txBody>
      </p:sp>
      <p:sp>
        <p:nvSpPr>
          <p:cNvPr id="13" name="Right Brace 12"/>
          <p:cNvSpPr/>
          <p:nvPr/>
        </p:nvSpPr>
        <p:spPr>
          <a:xfrm>
            <a:off x="4085452" y="1470871"/>
            <a:ext cx="505166" cy="1431911"/>
          </a:xfrm>
          <a:prstGeom prst="rightBrace">
            <a:avLst>
              <a:gd name="adj1" fmla="val 31609"/>
              <a:gd name="adj2" fmla="val 47492"/>
            </a:avLst>
          </a:prstGeom>
          <a:solidFill>
            <a:schemeClr val="accent2">
              <a:lumMod val="60000"/>
              <a:lumOff val="40000"/>
            </a:schemeClr>
          </a:solidFill>
          <a:ln>
            <a:solidFill>
              <a:schemeClr val="accent2">
                <a:lumMod val="60000"/>
                <a:lumOff val="40000"/>
                <a:alpha val="90000"/>
              </a:schemeClr>
            </a:solidFill>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4" name="TextBox 13"/>
          <p:cNvSpPr txBox="1"/>
          <p:nvPr/>
        </p:nvSpPr>
        <p:spPr>
          <a:xfrm>
            <a:off x="4560391" y="5383622"/>
            <a:ext cx="1563931" cy="646331"/>
          </a:xfrm>
          <a:prstGeom prst="rect">
            <a:avLst/>
          </a:prstGeom>
          <a:noFill/>
        </p:spPr>
        <p:txBody>
          <a:bodyPr wrap="square" rtlCol="0">
            <a:spAutoFit/>
          </a:bodyPr>
          <a:lstStyle/>
          <a:p>
            <a:r>
              <a:rPr lang="en-US" dirty="0" smtClean="0"/>
              <a:t>Individual</a:t>
            </a:r>
          </a:p>
          <a:p>
            <a:r>
              <a:rPr lang="en-US" dirty="0" smtClean="0"/>
              <a:t>controls</a:t>
            </a:r>
            <a:endParaRPr lang="en-US" dirty="0"/>
          </a:p>
        </p:txBody>
      </p:sp>
      <p:sp>
        <p:nvSpPr>
          <p:cNvPr id="15" name="Right Brace 14"/>
          <p:cNvSpPr/>
          <p:nvPr/>
        </p:nvSpPr>
        <p:spPr>
          <a:xfrm>
            <a:off x="4089046" y="5026700"/>
            <a:ext cx="505166" cy="1234181"/>
          </a:xfrm>
          <a:prstGeom prst="rightBrace">
            <a:avLst>
              <a:gd name="adj1" fmla="val 31609"/>
              <a:gd name="adj2" fmla="val 47492"/>
            </a:avLst>
          </a:prstGeom>
          <a:solidFill>
            <a:schemeClr val="accent2">
              <a:lumMod val="60000"/>
              <a:lumOff val="40000"/>
            </a:schemeClr>
          </a:solidFill>
          <a:ln>
            <a:solidFill>
              <a:schemeClr val="accent2">
                <a:lumMod val="60000"/>
                <a:lumOff val="40000"/>
                <a:alpha val="90000"/>
              </a:schemeClr>
            </a:solidFill>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 name="Left Arrow 4"/>
          <p:cNvSpPr/>
          <p:nvPr/>
        </p:nvSpPr>
        <p:spPr>
          <a:xfrm flipH="1">
            <a:off x="1365536" y="2384432"/>
            <a:ext cx="770148" cy="86857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07826" y="2474969"/>
            <a:ext cx="856925" cy="584776"/>
          </a:xfrm>
          <a:prstGeom prst="rect">
            <a:avLst/>
          </a:prstGeom>
          <a:noFill/>
        </p:spPr>
        <p:txBody>
          <a:bodyPr wrap="none" rtlCol="0">
            <a:spAutoFit/>
          </a:bodyPr>
          <a:lstStyle/>
          <a:p>
            <a:r>
              <a:rPr lang="en-US" sz="3200" dirty="0" smtClean="0"/>
              <a:t>CSN</a:t>
            </a:r>
            <a:endParaRPr lang="en-US" sz="3200" dirty="0"/>
          </a:p>
        </p:txBody>
      </p:sp>
      <p:sp>
        <p:nvSpPr>
          <p:cNvPr id="9" name="TextBox 8"/>
          <p:cNvSpPr txBox="1"/>
          <p:nvPr/>
        </p:nvSpPr>
        <p:spPr>
          <a:xfrm>
            <a:off x="14515" y="6443166"/>
            <a:ext cx="9067354" cy="646331"/>
          </a:xfrm>
          <a:prstGeom prst="rect">
            <a:avLst/>
          </a:prstGeom>
          <a:noFill/>
        </p:spPr>
        <p:txBody>
          <a:bodyPr wrap="none" rtlCol="0">
            <a:spAutoFit/>
          </a:bodyPr>
          <a:lstStyle/>
          <a:p>
            <a:r>
              <a:rPr lang="en-US" dirty="0"/>
              <a:t>Adapted from http://www.cdc.gov/niosh/topics/ctrlbanding/images/hierarchy_of_controls.jpg</a:t>
            </a:r>
          </a:p>
          <a:p>
            <a:endParaRPr lang="en-US" dirty="0"/>
          </a:p>
        </p:txBody>
      </p:sp>
    </p:spTree>
    <p:extLst>
      <p:ext uri="{BB962C8B-B14F-4D97-AF65-F5344CB8AC3E}">
        <p14:creationId xmlns:p14="http://schemas.microsoft.com/office/powerpoint/2010/main" val="110381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a:t>
            </a:r>
            <a:endParaRPr lang="en-US" dirty="0"/>
          </a:p>
        </p:txBody>
      </p:sp>
      <p:sp>
        <p:nvSpPr>
          <p:cNvPr id="3" name="Content Placeholder 2"/>
          <p:cNvSpPr>
            <a:spLocks noGrp="1"/>
          </p:cNvSpPr>
          <p:nvPr>
            <p:ph sz="quarter" idx="10"/>
          </p:nvPr>
        </p:nvSpPr>
        <p:spPr/>
        <p:txBody>
          <a:bodyPr/>
          <a:lstStyle/>
          <a:p>
            <a:pPr marL="0" indent="0">
              <a:buNone/>
            </a:pPr>
            <a:r>
              <a:rPr lang="en-US" dirty="0" smtClean="0"/>
              <a:t>This module is based in part on an 8-hour NP safety training course available at: </a:t>
            </a:r>
          </a:p>
          <a:p>
            <a:pPr marL="0" indent="0">
              <a:buNone/>
            </a:pPr>
            <a:r>
              <a:rPr lang="en-US" dirty="0" smtClean="0">
                <a:hlinkClick r:id="rId3"/>
              </a:rPr>
              <a:t>https</a:t>
            </a:r>
            <a:r>
              <a:rPr lang="en-US" dirty="0">
                <a:hlinkClick r:id="rId3"/>
              </a:rPr>
              <a:t>://nanohub.org/groups/gng/</a:t>
            </a:r>
            <a:r>
              <a:rPr lang="en-US" dirty="0" smtClean="0">
                <a:hlinkClick r:id="rId3"/>
              </a:rPr>
              <a:t>training_materials</a:t>
            </a:r>
            <a:endParaRPr lang="en-US" dirty="0" smtClean="0"/>
          </a:p>
          <a:p>
            <a:pPr marL="0" indent="0">
              <a:buNone/>
            </a:pPr>
            <a:endParaRPr lang="en-US" dirty="0"/>
          </a:p>
          <a:p>
            <a:pPr marL="0" indent="0">
              <a:buNone/>
            </a:pPr>
            <a:r>
              <a:rPr lang="en-US" dirty="0" smtClean="0"/>
              <a:t>It has been shortened and adapted to meet the needs of CSN students/postdocs working with small (gram-scale or less)  amounts of </a:t>
            </a:r>
            <a:r>
              <a:rPr lang="en-US" dirty="0" err="1" smtClean="0"/>
              <a:t>nanomaterials</a:t>
            </a:r>
            <a:r>
              <a:rPr lang="en-US" dirty="0" smtClean="0"/>
              <a:t>. </a:t>
            </a:r>
            <a:endParaRPr lang="en-US" dirty="0"/>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16300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295400" y="1447800"/>
            <a:ext cx="6400800" cy="4419600"/>
          </a:xfrm>
          <a:prstGeom prst="rect">
            <a:avLst/>
          </a:prstGeom>
          <a:gradFill rotWithShape="1">
            <a:gsLst>
              <a:gs pos="0">
                <a:schemeClr val="bg1"/>
              </a:gs>
              <a:gs pos="100000">
                <a:schemeClr val="bg2"/>
              </a:gs>
            </a:gsLst>
            <a:path path="rect">
              <a:fillToRect t="100000" r="100000"/>
            </a:path>
          </a:gradFill>
          <a:ln w="9525">
            <a:solidFill>
              <a:schemeClr val="tx1"/>
            </a:solidFill>
            <a:miter lim="800000"/>
            <a:headEnd/>
            <a:tailEnd/>
          </a:ln>
          <a:effectLst/>
        </p:spPr>
        <p:txBody>
          <a:bodyPr wrap="none" anchor="ctr"/>
          <a:lstStyle/>
          <a:p>
            <a:endParaRPr lang="en-US"/>
          </a:p>
        </p:txBody>
      </p:sp>
      <p:sp>
        <p:nvSpPr>
          <p:cNvPr id="164867" name="AutoShape 3"/>
          <p:cNvSpPr>
            <a:spLocks noChangeArrowheads="1"/>
          </p:cNvSpPr>
          <p:nvPr/>
        </p:nvSpPr>
        <p:spPr bwMode="auto">
          <a:xfrm rot="-1668787">
            <a:off x="2184400" y="2816225"/>
            <a:ext cx="4724400" cy="1763713"/>
          </a:xfrm>
          <a:prstGeom prst="rightArrow">
            <a:avLst>
              <a:gd name="adj1" fmla="val 50000"/>
              <a:gd name="adj2" fmla="val 66967"/>
            </a:avLst>
          </a:prstGeom>
          <a:gradFill rotWithShape="1">
            <a:gsLst>
              <a:gs pos="0">
                <a:srgbClr val="008000"/>
              </a:gs>
              <a:gs pos="100000">
                <a:srgbClr val="FF2929"/>
              </a:gs>
            </a:gsLst>
            <a:path path="rect">
              <a:fillToRect t="100000" r="100000"/>
            </a:path>
          </a:gradFill>
          <a:ln w="9525">
            <a:solidFill>
              <a:schemeClr val="tx1"/>
            </a:solidFill>
            <a:miter lim="800000"/>
            <a:headEnd/>
            <a:tailEnd/>
          </a:ln>
          <a:effectLst/>
        </p:spPr>
        <p:txBody>
          <a:bodyPr wrap="none" anchor="ctr"/>
          <a:lstStyle/>
          <a:p>
            <a:pPr algn="ctr">
              <a:spcBef>
                <a:spcPct val="0"/>
              </a:spcBef>
              <a:buClrTx/>
              <a:buSzTx/>
              <a:buFontTx/>
              <a:buNone/>
            </a:pPr>
            <a:r>
              <a:rPr lang="en-US">
                <a:cs typeface="Arial" pitchFamily="34" charset="0"/>
              </a:rPr>
              <a:t>Exposure Risk</a:t>
            </a:r>
          </a:p>
        </p:txBody>
      </p:sp>
      <p:sp>
        <p:nvSpPr>
          <p:cNvPr id="164868" name="Text Box 4"/>
          <p:cNvSpPr txBox="1">
            <a:spLocks noChangeArrowheads="1"/>
          </p:cNvSpPr>
          <p:nvPr/>
        </p:nvSpPr>
        <p:spPr bwMode="auto">
          <a:xfrm>
            <a:off x="3289300" y="6248400"/>
            <a:ext cx="2590800" cy="366713"/>
          </a:xfrm>
          <a:prstGeom prst="rect">
            <a:avLst/>
          </a:prstGeom>
          <a:noFill/>
          <a:ln w="9525">
            <a:noFill/>
            <a:miter lim="800000"/>
            <a:headEnd/>
            <a:tailEnd/>
          </a:ln>
          <a:effectLst/>
        </p:spPr>
        <p:txBody>
          <a:bodyPr>
            <a:spAutoFit/>
          </a:bodyPr>
          <a:lstStyle/>
          <a:p>
            <a:pPr algn="ctr">
              <a:spcBef>
                <a:spcPct val="50000"/>
              </a:spcBef>
              <a:buClrTx/>
              <a:buSzTx/>
              <a:buFontTx/>
              <a:buNone/>
            </a:pPr>
            <a:r>
              <a:rPr lang="en-US" b="1">
                <a:cs typeface="Arial" pitchFamily="34" charset="0"/>
              </a:rPr>
              <a:t>Physical Form</a:t>
            </a:r>
          </a:p>
        </p:txBody>
      </p:sp>
      <p:sp>
        <p:nvSpPr>
          <p:cNvPr id="164869" name="Text Box 5"/>
          <p:cNvSpPr txBox="1">
            <a:spLocks noChangeArrowheads="1"/>
          </p:cNvSpPr>
          <p:nvPr/>
        </p:nvSpPr>
        <p:spPr bwMode="auto">
          <a:xfrm>
            <a:off x="7696200" y="3276600"/>
            <a:ext cx="1447800" cy="641350"/>
          </a:xfrm>
          <a:prstGeom prst="rect">
            <a:avLst/>
          </a:prstGeom>
          <a:noFill/>
          <a:ln w="9525">
            <a:noFill/>
            <a:miter lim="800000"/>
            <a:headEnd/>
            <a:tailEnd/>
          </a:ln>
          <a:effectLst/>
        </p:spPr>
        <p:txBody>
          <a:bodyPr>
            <a:spAutoFit/>
          </a:bodyPr>
          <a:lstStyle/>
          <a:p>
            <a:pPr algn="ctr">
              <a:spcBef>
                <a:spcPct val="50000"/>
              </a:spcBef>
              <a:buClrTx/>
              <a:buSzTx/>
              <a:buFontTx/>
              <a:buNone/>
            </a:pPr>
            <a:r>
              <a:rPr lang="en-US" b="1">
                <a:cs typeface="Arial" pitchFamily="34" charset="0"/>
              </a:rPr>
              <a:t>Task Duration</a:t>
            </a:r>
          </a:p>
        </p:txBody>
      </p:sp>
      <p:sp>
        <p:nvSpPr>
          <p:cNvPr id="164870" name="Text Box 6"/>
          <p:cNvSpPr txBox="1">
            <a:spLocks noChangeArrowheads="1"/>
          </p:cNvSpPr>
          <p:nvPr/>
        </p:nvSpPr>
        <p:spPr bwMode="auto">
          <a:xfrm>
            <a:off x="82313" y="3327400"/>
            <a:ext cx="1371600" cy="366713"/>
          </a:xfrm>
          <a:prstGeom prst="rect">
            <a:avLst/>
          </a:prstGeom>
          <a:noFill/>
          <a:ln w="9525">
            <a:noFill/>
            <a:miter lim="800000"/>
            <a:headEnd/>
            <a:tailEnd/>
          </a:ln>
          <a:effectLst/>
        </p:spPr>
        <p:txBody>
          <a:bodyPr>
            <a:spAutoFit/>
          </a:bodyPr>
          <a:lstStyle/>
          <a:p>
            <a:pPr>
              <a:spcBef>
                <a:spcPct val="50000"/>
              </a:spcBef>
              <a:buClrTx/>
              <a:buSzTx/>
              <a:buFontTx/>
              <a:buNone/>
            </a:pPr>
            <a:r>
              <a:rPr lang="en-US" b="1">
                <a:cs typeface="Arial" pitchFamily="34" charset="0"/>
              </a:rPr>
              <a:t>Quantity</a:t>
            </a:r>
          </a:p>
        </p:txBody>
      </p:sp>
      <p:sp>
        <p:nvSpPr>
          <p:cNvPr id="164871" name="Text Box 7"/>
          <p:cNvSpPr txBox="1">
            <a:spLocks noChangeArrowheads="1"/>
          </p:cNvSpPr>
          <p:nvPr/>
        </p:nvSpPr>
        <p:spPr bwMode="auto">
          <a:xfrm>
            <a:off x="-76200" y="5562600"/>
            <a:ext cx="1447800" cy="336550"/>
          </a:xfrm>
          <a:prstGeom prst="rect">
            <a:avLst/>
          </a:prstGeom>
          <a:noFill/>
          <a:ln w="9525">
            <a:noFill/>
            <a:miter lim="800000"/>
            <a:headEnd/>
            <a:tailEnd/>
          </a:ln>
          <a:effectLst/>
        </p:spPr>
        <p:txBody>
          <a:bodyPr>
            <a:spAutoFit/>
          </a:bodyPr>
          <a:lstStyle/>
          <a:p>
            <a:pPr algn="ctr">
              <a:spcBef>
                <a:spcPct val="50000"/>
              </a:spcBef>
              <a:buClrTx/>
              <a:buSzTx/>
              <a:buFontTx/>
              <a:buNone/>
            </a:pPr>
            <a:r>
              <a:rPr lang="en-US" sz="1600">
                <a:cs typeface="Arial" pitchFamily="34" charset="0"/>
              </a:rPr>
              <a:t>milligrams</a:t>
            </a:r>
          </a:p>
        </p:txBody>
      </p:sp>
      <p:sp>
        <p:nvSpPr>
          <p:cNvPr id="164872" name="Text Box 8"/>
          <p:cNvSpPr txBox="1">
            <a:spLocks noChangeArrowheads="1"/>
          </p:cNvSpPr>
          <p:nvPr/>
        </p:nvSpPr>
        <p:spPr bwMode="auto">
          <a:xfrm>
            <a:off x="47036" y="1397000"/>
            <a:ext cx="1295400" cy="336550"/>
          </a:xfrm>
          <a:prstGeom prst="rect">
            <a:avLst/>
          </a:prstGeom>
          <a:noFill/>
          <a:ln w="9525">
            <a:noFill/>
            <a:miter lim="800000"/>
            <a:headEnd/>
            <a:tailEnd/>
          </a:ln>
          <a:effectLst/>
        </p:spPr>
        <p:txBody>
          <a:bodyPr>
            <a:spAutoFit/>
          </a:bodyPr>
          <a:lstStyle/>
          <a:p>
            <a:pPr algn="ctr">
              <a:spcBef>
                <a:spcPct val="50000"/>
              </a:spcBef>
              <a:buClrTx/>
              <a:buSzTx/>
              <a:buFontTx/>
              <a:buNone/>
            </a:pPr>
            <a:r>
              <a:rPr lang="en-US" sz="1600" dirty="0">
                <a:cs typeface="Arial" pitchFamily="34" charset="0"/>
              </a:rPr>
              <a:t>kilograms</a:t>
            </a:r>
          </a:p>
        </p:txBody>
      </p:sp>
      <p:sp>
        <p:nvSpPr>
          <p:cNvPr id="164873" name="Text Box 9"/>
          <p:cNvSpPr txBox="1">
            <a:spLocks noChangeArrowheads="1"/>
          </p:cNvSpPr>
          <p:nvPr/>
        </p:nvSpPr>
        <p:spPr bwMode="auto">
          <a:xfrm>
            <a:off x="7753350" y="5562600"/>
            <a:ext cx="1447800" cy="336550"/>
          </a:xfrm>
          <a:prstGeom prst="rect">
            <a:avLst/>
          </a:prstGeom>
          <a:noFill/>
          <a:ln w="9525">
            <a:noFill/>
            <a:miter lim="800000"/>
            <a:headEnd/>
            <a:tailEnd/>
          </a:ln>
          <a:effectLst/>
        </p:spPr>
        <p:txBody>
          <a:bodyPr>
            <a:spAutoFit/>
          </a:bodyPr>
          <a:lstStyle/>
          <a:p>
            <a:pPr>
              <a:spcBef>
                <a:spcPct val="50000"/>
              </a:spcBef>
              <a:buClrTx/>
              <a:buSzTx/>
              <a:buFontTx/>
              <a:buNone/>
            </a:pPr>
            <a:r>
              <a:rPr lang="en-US" sz="1600">
                <a:cs typeface="Arial" pitchFamily="34" charset="0"/>
              </a:rPr>
              <a:t>15 minutes</a:t>
            </a:r>
          </a:p>
        </p:txBody>
      </p:sp>
      <p:sp>
        <p:nvSpPr>
          <p:cNvPr id="164874" name="Text Box 10"/>
          <p:cNvSpPr txBox="1">
            <a:spLocks noChangeArrowheads="1"/>
          </p:cNvSpPr>
          <p:nvPr/>
        </p:nvSpPr>
        <p:spPr bwMode="auto">
          <a:xfrm>
            <a:off x="7653338" y="1447800"/>
            <a:ext cx="1447800" cy="336550"/>
          </a:xfrm>
          <a:prstGeom prst="rect">
            <a:avLst/>
          </a:prstGeom>
          <a:noFill/>
          <a:ln w="9525">
            <a:noFill/>
            <a:miter lim="800000"/>
            <a:headEnd/>
            <a:tailEnd/>
          </a:ln>
          <a:effectLst/>
        </p:spPr>
        <p:txBody>
          <a:bodyPr>
            <a:spAutoFit/>
          </a:bodyPr>
          <a:lstStyle/>
          <a:p>
            <a:pPr algn="ctr">
              <a:spcBef>
                <a:spcPct val="50000"/>
              </a:spcBef>
              <a:buClrTx/>
              <a:buSzTx/>
              <a:buFontTx/>
              <a:buNone/>
            </a:pPr>
            <a:r>
              <a:rPr lang="en-US" sz="1600">
                <a:cs typeface="Arial" pitchFamily="34" charset="0"/>
              </a:rPr>
              <a:t>8 hours</a:t>
            </a:r>
          </a:p>
        </p:txBody>
      </p:sp>
      <p:sp>
        <p:nvSpPr>
          <p:cNvPr id="164875" name="Text Box 11"/>
          <p:cNvSpPr txBox="1">
            <a:spLocks noChangeArrowheads="1"/>
          </p:cNvSpPr>
          <p:nvPr/>
        </p:nvSpPr>
        <p:spPr bwMode="auto">
          <a:xfrm>
            <a:off x="1295400" y="5943600"/>
            <a:ext cx="2133600" cy="336550"/>
          </a:xfrm>
          <a:prstGeom prst="rect">
            <a:avLst/>
          </a:prstGeom>
          <a:noFill/>
          <a:ln w="9525">
            <a:noFill/>
            <a:miter lim="800000"/>
            <a:headEnd/>
            <a:tailEnd/>
          </a:ln>
          <a:effectLst/>
        </p:spPr>
        <p:txBody>
          <a:bodyPr>
            <a:spAutoFit/>
          </a:bodyPr>
          <a:lstStyle/>
          <a:p>
            <a:pPr>
              <a:spcBef>
                <a:spcPct val="50000"/>
              </a:spcBef>
              <a:buClrTx/>
              <a:buSzTx/>
              <a:buFontTx/>
              <a:buNone/>
            </a:pPr>
            <a:r>
              <a:rPr lang="en-US" sz="1600">
                <a:cs typeface="Arial" pitchFamily="34" charset="0"/>
              </a:rPr>
              <a:t>slurry/suspension</a:t>
            </a:r>
          </a:p>
        </p:txBody>
      </p:sp>
      <p:sp>
        <p:nvSpPr>
          <p:cNvPr id="164876" name="Text Box 12"/>
          <p:cNvSpPr txBox="1">
            <a:spLocks noChangeArrowheads="1"/>
          </p:cNvSpPr>
          <p:nvPr/>
        </p:nvSpPr>
        <p:spPr bwMode="auto">
          <a:xfrm>
            <a:off x="6019800" y="5943600"/>
            <a:ext cx="1752600" cy="336550"/>
          </a:xfrm>
          <a:prstGeom prst="rect">
            <a:avLst/>
          </a:prstGeom>
          <a:noFill/>
          <a:ln w="9525">
            <a:noFill/>
            <a:miter lim="800000"/>
            <a:headEnd/>
            <a:tailEnd/>
          </a:ln>
          <a:effectLst/>
        </p:spPr>
        <p:txBody>
          <a:bodyPr>
            <a:spAutoFit/>
          </a:bodyPr>
          <a:lstStyle/>
          <a:p>
            <a:pPr>
              <a:spcBef>
                <a:spcPct val="50000"/>
              </a:spcBef>
              <a:buClrTx/>
              <a:buSzTx/>
              <a:buFontTx/>
              <a:buNone/>
            </a:pPr>
            <a:r>
              <a:rPr lang="en-US" sz="1600" dirty="0">
                <a:cs typeface="Arial" pitchFamily="34" charset="0"/>
              </a:rPr>
              <a:t>highly </a:t>
            </a:r>
            <a:r>
              <a:rPr lang="en-US" sz="1600" dirty="0" smtClean="0">
                <a:cs typeface="Arial" pitchFamily="34" charset="0"/>
              </a:rPr>
              <a:t>dispersed</a:t>
            </a:r>
            <a:endParaRPr lang="en-US" sz="1600" dirty="0">
              <a:cs typeface="Arial" pitchFamily="34" charset="0"/>
            </a:endParaRPr>
          </a:p>
        </p:txBody>
      </p:sp>
      <p:sp>
        <p:nvSpPr>
          <p:cNvPr id="164877" name="Text Box 13"/>
          <p:cNvSpPr txBox="1">
            <a:spLocks noChangeArrowheads="1"/>
          </p:cNvSpPr>
          <p:nvPr/>
        </p:nvSpPr>
        <p:spPr bwMode="auto">
          <a:xfrm>
            <a:off x="3810000" y="5943600"/>
            <a:ext cx="1752600" cy="336550"/>
          </a:xfrm>
          <a:prstGeom prst="rect">
            <a:avLst/>
          </a:prstGeom>
          <a:noFill/>
          <a:ln w="9525">
            <a:noFill/>
            <a:miter lim="800000"/>
            <a:headEnd/>
            <a:tailEnd/>
          </a:ln>
          <a:effectLst/>
        </p:spPr>
        <p:txBody>
          <a:bodyPr>
            <a:spAutoFit/>
          </a:bodyPr>
          <a:lstStyle/>
          <a:p>
            <a:pPr>
              <a:spcBef>
                <a:spcPct val="50000"/>
              </a:spcBef>
              <a:buClrTx/>
              <a:buSzTx/>
              <a:buFontTx/>
              <a:buNone/>
            </a:pPr>
            <a:r>
              <a:rPr lang="en-US" sz="1600">
                <a:cs typeface="Arial" pitchFamily="34" charset="0"/>
              </a:rPr>
              <a:t>agglomerated</a:t>
            </a:r>
          </a:p>
        </p:txBody>
      </p:sp>
      <p:sp>
        <p:nvSpPr>
          <p:cNvPr id="164878" name="Line 14"/>
          <p:cNvSpPr>
            <a:spLocks noChangeShapeType="1"/>
          </p:cNvSpPr>
          <p:nvPr/>
        </p:nvSpPr>
        <p:spPr bwMode="auto">
          <a:xfrm>
            <a:off x="3205163" y="6121400"/>
            <a:ext cx="533400" cy="0"/>
          </a:xfrm>
          <a:prstGeom prst="line">
            <a:avLst/>
          </a:prstGeom>
          <a:noFill/>
          <a:ln w="9525">
            <a:solidFill>
              <a:schemeClr val="tx1"/>
            </a:solidFill>
            <a:round/>
            <a:headEnd/>
            <a:tailEnd type="triangle" w="med" len="med"/>
          </a:ln>
          <a:effectLst/>
        </p:spPr>
        <p:txBody>
          <a:bodyPr/>
          <a:lstStyle/>
          <a:p>
            <a:endParaRPr lang="en-US"/>
          </a:p>
        </p:txBody>
      </p:sp>
      <p:sp>
        <p:nvSpPr>
          <p:cNvPr id="164879" name="Line 15"/>
          <p:cNvSpPr>
            <a:spLocks noChangeShapeType="1"/>
          </p:cNvSpPr>
          <p:nvPr/>
        </p:nvSpPr>
        <p:spPr bwMode="auto">
          <a:xfrm>
            <a:off x="5367338" y="6121400"/>
            <a:ext cx="609600" cy="0"/>
          </a:xfrm>
          <a:prstGeom prst="line">
            <a:avLst/>
          </a:prstGeom>
          <a:noFill/>
          <a:ln w="9525">
            <a:solidFill>
              <a:schemeClr val="tx1"/>
            </a:solidFill>
            <a:round/>
            <a:headEnd/>
            <a:tailEnd type="triangle" w="med" len="med"/>
          </a:ln>
          <a:effectLst/>
        </p:spPr>
        <p:txBody>
          <a:bodyPr/>
          <a:lstStyle/>
          <a:p>
            <a:endParaRPr lang="en-US"/>
          </a:p>
        </p:txBody>
      </p:sp>
      <p:sp>
        <p:nvSpPr>
          <p:cNvPr id="164880" name="Line 16"/>
          <p:cNvSpPr>
            <a:spLocks noChangeShapeType="1"/>
          </p:cNvSpPr>
          <p:nvPr/>
        </p:nvSpPr>
        <p:spPr bwMode="auto">
          <a:xfrm flipV="1">
            <a:off x="785985" y="3810000"/>
            <a:ext cx="0" cy="1676400"/>
          </a:xfrm>
          <a:prstGeom prst="line">
            <a:avLst/>
          </a:prstGeom>
          <a:noFill/>
          <a:ln w="9525">
            <a:solidFill>
              <a:schemeClr val="tx1"/>
            </a:solidFill>
            <a:round/>
            <a:headEnd/>
            <a:tailEnd type="triangle" w="med" len="med"/>
          </a:ln>
          <a:effectLst/>
        </p:spPr>
        <p:txBody>
          <a:bodyPr/>
          <a:lstStyle/>
          <a:p>
            <a:endParaRPr lang="en-US"/>
          </a:p>
        </p:txBody>
      </p:sp>
      <p:sp>
        <p:nvSpPr>
          <p:cNvPr id="164881" name="Line 17"/>
          <p:cNvSpPr>
            <a:spLocks noChangeShapeType="1"/>
          </p:cNvSpPr>
          <p:nvPr/>
        </p:nvSpPr>
        <p:spPr bwMode="auto">
          <a:xfrm flipV="1">
            <a:off x="821262" y="1828800"/>
            <a:ext cx="0" cy="1447800"/>
          </a:xfrm>
          <a:prstGeom prst="line">
            <a:avLst/>
          </a:prstGeom>
          <a:noFill/>
          <a:ln w="9525">
            <a:solidFill>
              <a:schemeClr val="tx1"/>
            </a:solidFill>
            <a:round/>
            <a:headEnd/>
            <a:tailEnd type="triangle" w="med" len="med"/>
          </a:ln>
          <a:effectLst/>
        </p:spPr>
        <p:txBody>
          <a:bodyPr/>
          <a:lstStyle/>
          <a:p>
            <a:endParaRPr lang="en-US"/>
          </a:p>
        </p:txBody>
      </p:sp>
      <p:sp>
        <p:nvSpPr>
          <p:cNvPr id="164882" name="Line 18"/>
          <p:cNvSpPr>
            <a:spLocks noChangeShapeType="1"/>
          </p:cNvSpPr>
          <p:nvPr/>
        </p:nvSpPr>
        <p:spPr bwMode="auto">
          <a:xfrm flipV="1">
            <a:off x="8382000" y="3962400"/>
            <a:ext cx="0" cy="1524000"/>
          </a:xfrm>
          <a:prstGeom prst="line">
            <a:avLst/>
          </a:prstGeom>
          <a:noFill/>
          <a:ln w="9525">
            <a:solidFill>
              <a:schemeClr val="tx1"/>
            </a:solidFill>
            <a:round/>
            <a:headEnd/>
            <a:tailEnd type="triangle" w="med" len="med"/>
          </a:ln>
          <a:effectLst/>
        </p:spPr>
        <p:txBody>
          <a:bodyPr/>
          <a:lstStyle/>
          <a:p>
            <a:endParaRPr lang="en-US"/>
          </a:p>
        </p:txBody>
      </p:sp>
      <p:sp>
        <p:nvSpPr>
          <p:cNvPr id="164883" name="Line 19"/>
          <p:cNvSpPr>
            <a:spLocks noChangeShapeType="1"/>
          </p:cNvSpPr>
          <p:nvPr/>
        </p:nvSpPr>
        <p:spPr bwMode="auto">
          <a:xfrm flipV="1">
            <a:off x="8343900" y="1828800"/>
            <a:ext cx="0" cy="1371600"/>
          </a:xfrm>
          <a:prstGeom prst="line">
            <a:avLst/>
          </a:prstGeom>
          <a:noFill/>
          <a:ln w="9525">
            <a:solidFill>
              <a:schemeClr val="tx1"/>
            </a:solidFill>
            <a:round/>
            <a:headEnd/>
            <a:tailEnd type="triangle" w="med" len="med"/>
          </a:ln>
          <a:effectLst/>
        </p:spPr>
        <p:txBody>
          <a:bodyPr/>
          <a:lstStyle/>
          <a:p>
            <a:endParaRPr lang="en-US"/>
          </a:p>
        </p:txBody>
      </p:sp>
      <p:sp>
        <p:nvSpPr>
          <p:cNvPr id="164885" name="Line 21"/>
          <p:cNvSpPr>
            <a:spLocks noChangeShapeType="1"/>
          </p:cNvSpPr>
          <p:nvPr/>
        </p:nvSpPr>
        <p:spPr bwMode="auto">
          <a:xfrm>
            <a:off x="4419600" y="1447800"/>
            <a:ext cx="0" cy="1752600"/>
          </a:xfrm>
          <a:prstGeom prst="line">
            <a:avLst/>
          </a:prstGeom>
          <a:noFill/>
          <a:ln w="9525">
            <a:solidFill>
              <a:schemeClr val="tx1"/>
            </a:solidFill>
            <a:prstDash val="dash"/>
            <a:round/>
            <a:headEnd/>
            <a:tailEnd/>
          </a:ln>
          <a:effectLst/>
        </p:spPr>
        <p:txBody>
          <a:bodyPr/>
          <a:lstStyle/>
          <a:p>
            <a:endParaRPr lang="en-US"/>
          </a:p>
        </p:txBody>
      </p:sp>
      <p:sp>
        <p:nvSpPr>
          <p:cNvPr id="164886" name="Line 22"/>
          <p:cNvSpPr>
            <a:spLocks noChangeShapeType="1"/>
          </p:cNvSpPr>
          <p:nvPr/>
        </p:nvSpPr>
        <p:spPr bwMode="auto">
          <a:xfrm>
            <a:off x="4495800" y="4267200"/>
            <a:ext cx="0" cy="1600200"/>
          </a:xfrm>
          <a:prstGeom prst="line">
            <a:avLst/>
          </a:prstGeom>
          <a:noFill/>
          <a:ln w="9525">
            <a:solidFill>
              <a:schemeClr val="tx1"/>
            </a:solidFill>
            <a:prstDash val="dash"/>
            <a:round/>
            <a:headEnd/>
            <a:tailEnd/>
          </a:ln>
          <a:effectLst/>
        </p:spPr>
        <p:txBody>
          <a:bodyPr/>
          <a:lstStyle/>
          <a:p>
            <a:endParaRPr lang="en-US"/>
          </a:p>
        </p:txBody>
      </p:sp>
      <p:sp>
        <p:nvSpPr>
          <p:cNvPr id="164887" name="Text Box 23"/>
          <p:cNvSpPr txBox="1">
            <a:spLocks noChangeArrowheads="1"/>
          </p:cNvSpPr>
          <p:nvPr/>
        </p:nvSpPr>
        <p:spPr bwMode="auto">
          <a:xfrm>
            <a:off x="1447800" y="2667000"/>
            <a:ext cx="2667000" cy="641350"/>
          </a:xfrm>
          <a:prstGeom prst="rect">
            <a:avLst/>
          </a:prstGeom>
          <a:noFill/>
          <a:ln w="9525">
            <a:noFill/>
            <a:miter lim="800000"/>
            <a:headEnd/>
            <a:tailEnd/>
          </a:ln>
          <a:effectLst/>
        </p:spPr>
        <p:txBody>
          <a:bodyPr>
            <a:spAutoFit/>
          </a:bodyPr>
          <a:lstStyle/>
          <a:p>
            <a:pPr algn="ctr">
              <a:spcBef>
                <a:spcPct val="50000"/>
              </a:spcBef>
              <a:buClrTx/>
              <a:buSzTx/>
              <a:buFontTx/>
              <a:buNone/>
            </a:pPr>
            <a:r>
              <a:rPr lang="en-US">
                <a:cs typeface="Arial" pitchFamily="34" charset="0"/>
              </a:rPr>
              <a:t>Engineered Local Exhaust Ventilation</a:t>
            </a:r>
          </a:p>
        </p:txBody>
      </p:sp>
      <p:sp>
        <p:nvSpPr>
          <p:cNvPr id="164888" name="Text Box 24"/>
          <p:cNvSpPr txBox="1">
            <a:spLocks noChangeArrowheads="1"/>
          </p:cNvSpPr>
          <p:nvPr/>
        </p:nvSpPr>
        <p:spPr bwMode="auto">
          <a:xfrm>
            <a:off x="4953000" y="4800600"/>
            <a:ext cx="2667000" cy="366713"/>
          </a:xfrm>
          <a:prstGeom prst="rect">
            <a:avLst/>
          </a:prstGeom>
          <a:noFill/>
          <a:ln w="9525">
            <a:noFill/>
            <a:miter lim="800000"/>
            <a:headEnd/>
            <a:tailEnd/>
          </a:ln>
          <a:effectLst/>
        </p:spPr>
        <p:txBody>
          <a:bodyPr>
            <a:spAutoFit/>
          </a:bodyPr>
          <a:lstStyle/>
          <a:p>
            <a:pPr algn="ctr">
              <a:spcBef>
                <a:spcPct val="50000"/>
              </a:spcBef>
              <a:buClrTx/>
              <a:buSzTx/>
              <a:buFontTx/>
              <a:buNone/>
            </a:pPr>
            <a:r>
              <a:rPr lang="en-US">
                <a:cs typeface="Arial" pitchFamily="34" charset="0"/>
              </a:rPr>
              <a:t>Closed Systems</a:t>
            </a:r>
          </a:p>
        </p:txBody>
      </p:sp>
      <p:sp>
        <p:nvSpPr>
          <p:cNvPr id="164889" name="Rectangle 25"/>
          <p:cNvSpPr>
            <a:spLocks noChangeArrowheads="1"/>
          </p:cNvSpPr>
          <p:nvPr/>
        </p:nvSpPr>
        <p:spPr bwMode="auto">
          <a:xfrm>
            <a:off x="2743200" y="990600"/>
            <a:ext cx="3219450" cy="366713"/>
          </a:xfrm>
          <a:prstGeom prst="rect">
            <a:avLst/>
          </a:prstGeom>
          <a:noFill/>
          <a:ln w="9525">
            <a:noFill/>
            <a:miter lim="800000"/>
            <a:headEnd/>
            <a:tailEnd/>
          </a:ln>
          <a:effectLst/>
        </p:spPr>
        <p:txBody>
          <a:bodyPr wrap="none">
            <a:spAutoFit/>
          </a:bodyPr>
          <a:lstStyle/>
          <a:p>
            <a:pPr>
              <a:spcBef>
                <a:spcPct val="0"/>
              </a:spcBef>
              <a:buClrTx/>
              <a:buSzTx/>
              <a:buFontTx/>
              <a:buNone/>
            </a:pPr>
            <a:r>
              <a:rPr lang="en-US" b="1">
                <a:cs typeface="Arial" pitchFamily="34" charset="0"/>
              </a:rPr>
              <a:t>Occupational Health Hazard</a:t>
            </a:r>
          </a:p>
        </p:txBody>
      </p:sp>
      <p:sp>
        <p:nvSpPr>
          <p:cNvPr id="164890" name="Text Box 26"/>
          <p:cNvSpPr txBox="1">
            <a:spLocks noChangeArrowheads="1"/>
          </p:cNvSpPr>
          <p:nvPr/>
        </p:nvSpPr>
        <p:spPr bwMode="auto">
          <a:xfrm>
            <a:off x="1219200" y="914400"/>
            <a:ext cx="1295400" cy="581025"/>
          </a:xfrm>
          <a:prstGeom prst="rect">
            <a:avLst/>
          </a:prstGeom>
          <a:noFill/>
          <a:ln w="9525">
            <a:noFill/>
            <a:miter lim="800000"/>
            <a:headEnd/>
            <a:tailEnd/>
          </a:ln>
          <a:effectLst/>
        </p:spPr>
        <p:txBody>
          <a:bodyPr>
            <a:spAutoFit/>
          </a:bodyPr>
          <a:lstStyle/>
          <a:p>
            <a:pPr>
              <a:spcBef>
                <a:spcPct val="50000"/>
              </a:spcBef>
              <a:buClrTx/>
              <a:buSzTx/>
              <a:buFontTx/>
              <a:buNone/>
            </a:pPr>
            <a:r>
              <a:rPr lang="en-US" sz="1600">
                <a:cs typeface="Arial" pitchFamily="34" charset="0"/>
              </a:rPr>
              <a:t>mild / reversible</a:t>
            </a:r>
          </a:p>
        </p:txBody>
      </p:sp>
      <p:sp>
        <p:nvSpPr>
          <p:cNvPr id="164891" name="Text Box 27"/>
          <p:cNvSpPr txBox="1">
            <a:spLocks noChangeArrowheads="1"/>
          </p:cNvSpPr>
          <p:nvPr/>
        </p:nvSpPr>
        <p:spPr bwMode="auto">
          <a:xfrm>
            <a:off x="6581775" y="914400"/>
            <a:ext cx="1600200" cy="581025"/>
          </a:xfrm>
          <a:prstGeom prst="rect">
            <a:avLst/>
          </a:prstGeom>
          <a:noFill/>
          <a:ln w="9525">
            <a:noFill/>
            <a:miter lim="800000"/>
            <a:headEnd/>
            <a:tailEnd/>
          </a:ln>
          <a:effectLst/>
        </p:spPr>
        <p:txBody>
          <a:bodyPr>
            <a:spAutoFit/>
          </a:bodyPr>
          <a:lstStyle/>
          <a:p>
            <a:pPr>
              <a:spcBef>
                <a:spcPct val="50000"/>
              </a:spcBef>
              <a:buClrTx/>
              <a:buSzTx/>
              <a:buFontTx/>
              <a:buNone/>
            </a:pPr>
            <a:r>
              <a:rPr lang="en-US" sz="1600">
                <a:cs typeface="Arial" pitchFamily="34" charset="0"/>
              </a:rPr>
              <a:t>severe / irreversible</a:t>
            </a:r>
          </a:p>
        </p:txBody>
      </p:sp>
      <p:sp>
        <p:nvSpPr>
          <p:cNvPr id="164892" name="Line 28"/>
          <p:cNvSpPr>
            <a:spLocks noChangeShapeType="1"/>
          </p:cNvSpPr>
          <p:nvPr/>
        </p:nvSpPr>
        <p:spPr bwMode="auto">
          <a:xfrm>
            <a:off x="2128838" y="1157288"/>
            <a:ext cx="457200" cy="0"/>
          </a:xfrm>
          <a:prstGeom prst="line">
            <a:avLst/>
          </a:prstGeom>
          <a:noFill/>
          <a:ln w="9525">
            <a:solidFill>
              <a:schemeClr val="tx1"/>
            </a:solidFill>
            <a:round/>
            <a:headEnd/>
            <a:tailEnd type="triangle" w="med" len="med"/>
          </a:ln>
          <a:effectLst/>
        </p:spPr>
        <p:txBody>
          <a:bodyPr/>
          <a:lstStyle/>
          <a:p>
            <a:endParaRPr lang="en-US"/>
          </a:p>
        </p:txBody>
      </p:sp>
      <p:sp>
        <p:nvSpPr>
          <p:cNvPr id="164893" name="Line 29"/>
          <p:cNvSpPr>
            <a:spLocks noChangeShapeType="1"/>
          </p:cNvSpPr>
          <p:nvPr/>
        </p:nvSpPr>
        <p:spPr bwMode="auto">
          <a:xfrm>
            <a:off x="6096000" y="1171575"/>
            <a:ext cx="457200" cy="0"/>
          </a:xfrm>
          <a:prstGeom prst="line">
            <a:avLst/>
          </a:prstGeom>
          <a:noFill/>
          <a:ln w="9525">
            <a:solidFill>
              <a:schemeClr val="tx1"/>
            </a:solidFill>
            <a:round/>
            <a:headEnd/>
            <a:tailEnd type="triangle" w="med" len="med"/>
          </a:ln>
          <a:effectLst/>
        </p:spPr>
        <p:txBody>
          <a:bodyPr/>
          <a:lstStyle/>
          <a:p>
            <a:endParaRPr lang="en-US"/>
          </a:p>
        </p:txBody>
      </p:sp>
      <p:sp>
        <p:nvSpPr>
          <p:cNvPr id="2" name="Title 1"/>
          <p:cNvSpPr>
            <a:spLocks noGrp="1"/>
          </p:cNvSpPr>
          <p:nvPr>
            <p:ph type="title"/>
          </p:nvPr>
        </p:nvSpPr>
        <p:spPr>
          <a:xfrm>
            <a:off x="1090614" y="-94066"/>
            <a:ext cx="8301676" cy="1143000"/>
          </a:xfrm>
        </p:spPr>
        <p:txBody>
          <a:bodyPr>
            <a:normAutofit/>
          </a:bodyPr>
          <a:lstStyle/>
          <a:p>
            <a:r>
              <a:rPr lang="en-US" sz="3200" dirty="0" smtClean="0"/>
              <a:t>We need to consider these factors</a:t>
            </a:r>
            <a:endParaRPr lang="en-US" sz="3200" dirty="0"/>
          </a:p>
        </p:txBody>
      </p:sp>
      <p:sp>
        <p:nvSpPr>
          <p:cNvPr id="3" name="TextBox 2"/>
          <p:cNvSpPr txBox="1"/>
          <p:nvPr/>
        </p:nvSpPr>
        <p:spPr>
          <a:xfrm>
            <a:off x="188142" y="6420005"/>
            <a:ext cx="2892685" cy="307777"/>
          </a:xfrm>
          <a:prstGeom prst="rect">
            <a:avLst/>
          </a:prstGeom>
          <a:noFill/>
        </p:spPr>
        <p:txBody>
          <a:bodyPr wrap="square" rtlCol="0">
            <a:spAutoFit/>
          </a:bodyPr>
          <a:lstStyle/>
          <a:p>
            <a:r>
              <a:rPr lang="en-US" sz="1400" b="1" dirty="0" smtClean="0">
                <a:solidFill>
                  <a:srgbClr val="855D5D"/>
                </a:solidFill>
              </a:rPr>
              <a:t>Courtesy NIOSH</a:t>
            </a:r>
            <a:endParaRPr lang="en-US" sz="1400" b="1" dirty="0">
              <a:solidFill>
                <a:srgbClr val="855D5D"/>
              </a:solidFill>
            </a:endParaRPr>
          </a:p>
        </p:txBody>
      </p:sp>
      <p:sp>
        <p:nvSpPr>
          <p:cNvPr id="32"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lang="en-US" sz="1400" b="1" dirty="0">
              <a:solidFill>
                <a:schemeClr val="accent2">
                  <a:lumMod val="50000"/>
                </a:schemeClr>
              </a:solidFill>
            </a:endParaRPr>
          </a:p>
        </p:txBody>
      </p:sp>
    </p:spTree>
    <p:extLst>
      <p:ext uri="{BB962C8B-B14F-4D97-AF65-F5344CB8AC3E}">
        <p14:creationId xmlns:p14="http://schemas.microsoft.com/office/powerpoint/2010/main" val="22888601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1662" y="2130425"/>
            <a:ext cx="7772400" cy="1470025"/>
          </a:xfrm>
        </p:spPr>
        <p:txBody>
          <a:bodyPr/>
          <a:lstStyle/>
          <a:p>
            <a:r>
              <a:rPr lang="en-US" dirty="0" smtClean="0"/>
              <a:t>Engineering Controls: </a:t>
            </a:r>
            <a:r>
              <a:rPr lang="en-US" b="1" dirty="0" smtClean="0"/>
              <a:t>Containment</a:t>
            </a:r>
            <a:endParaRPr lang="en-US" b="1" dirty="0"/>
          </a:p>
        </p:txBody>
      </p:sp>
      <p:sp>
        <p:nvSpPr>
          <p:cNvPr id="3" name="Subtitle 2"/>
          <p:cNvSpPr>
            <a:spLocks noGrp="1"/>
          </p:cNvSpPr>
          <p:nvPr>
            <p:ph type="subTitle" idx="1"/>
          </p:nvPr>
        </p:nvSpPr>
        <p:spPr>
          <a:xfrm>
            <a:off x="924757" y="3886200"/>
            <a:ext cx="5463055" cy="1752600"/>
          </a:xfrm>
        </p:spPr>
        <p:txBody>
          <a:bodyPr>
            <a:normAutofit/>
          </a:bodyPr>
          <a:lstStyle/>
          <a:p>
            <a:pPr algn="l"/>
            <a:r>
              <a:rPr lang="en-US" dirty="0" smtClean="0"/>
              <a:t>What are some examples of containment for nanoparticles?</a:t>
            </a:r>
            <a:endParaRPr lang="en-US" dirty="0"/>
          </a:p>
        </p:txBody>
      </p:sp>
      <p:graphicFrame>
        <p:nvGraphicFramePr>
          <p:cNvPr id="4" name="Diagram 3"/>
          <p:cNvGraphicFramePr/>
          <p:nvPr>
            <p:extLst>
              <p:ext uri="{D42A27DB-BD31-4B8C-83A1-F6EECF244321}">
                <p14:modId xmlns:p14="http://schemas.microsoft.com/office/powerpoint/2010/main" val="279043746"/>
              </p:ext>
            </p:extLst>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lang="en-US" sz="1400" b="1" dirty="0">
              <a:solidFill>
                <a:schemeClr val="accent2">
                  <a:lumMod val="50000"/>
                </a:schemeClr>
              </a:solidFill>
            </a:endParaRPr>
          </a:p>
        </p:txBody>
      </p:sp>
    </p:spTree>
    <p:extLst>
      <p:ext uri="{BB962C8B-B14F-4D97-AF65-F5344CB8AC3E}">
        <p14:creationId xmlns:p14="http://schemas.microsoft.com/office/powerpoint/2010/main" val="22472311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7614"/>
            <a:ext cx="8882719" cy="1143000"/>
          </a:xfrm>
        </p:spPr>
        <p:txBody>
          <a:bodyPr>
            <a:noAutofit/>
          </a:bodyPr>
          <a:lstStyle/>
          <a:p>
            <a:r>
              <a:rPr lang="en-US" sz="3200" dirty="0" smtClean="0"/>
              <a:t>Nanoparticles are often provided and worked in a wet state to reduce the risks of airborne exposure</a:t>
            </a:r>
            <a:endParaRPr lang="en-US" sz="3200" dirty="0"/>
          </a:p>
        </p:txBody>
      </p:sp>
      <p:sp>
        <p:nvSpPr>
          <p:cNvPr id="5" name="TextBox 4"/>
          <p:cNvSpPr txBox="1"/>
          <p:nvPr/>
        </p:nvSpPr>
        <p:spPr>
          <a:xfrm>
            <a:off x="1064509" y="4982301"/>
            <a:ext cx="7283450" cy="646331"/>
          </a:xfrm>
          <a:prstGeom prst="rect">
            <a:avLst/>
          </a:prstGeom>
          <a:noFill/>
        </p:spPr>
        <p:txBody>
          <a:bodyPr wrap="square" rtlCol="0">
            <a:spAutoFit/>
          </a:bodyPr>
          <a:lstStyle/>
          <a:p>
            <a:pPr algn="ctr"/>
            <a:endParaRPr lang="en-US" dirty="0"/>
          </a:p>
          <a:p>
            <a:pPr algn="ctr"/>
            <a:r>
              <a:rPr lang="en-US" dirty="0" smtClean="0"/>
              <a:t>Photo courtesy Mark </a:t>
            </a:r>
            <a:r>
              <a:rPr lang="en-US" dirty="0" err="1" smtClean="0"/>
              <a:t>Methner</a:t>
            </a:r>
            <a:r>
              <a:rPr lang="en-US" dirty="0" smtClean="0"/>
              <a:t>, NIOSH</a:t>
            </a:r>
            <a:endParaRPr lang="en-US" dirty="0"/>
          </a:p>
        </p:txBody>
      </p:sp>
      <p:pic>
        <p:nvPicPr>
          <p:cNvPr id="3" name="Picture 2"/>
          <p:cNvPicPr>
            <a:picLocks noChangeAspect="1"/>
          </p:cNvPicPr>
          <p:nvPr/>
        </p:nvPicPr>
        <p:blipFill>
          <a:blip r:embed="rId3"/>
          <a:stretch>
            <a:fillRect/>
          </a:stretch>
        </p:blipFill>
        <p:spPr>
          <a:xfrm>
            <a:off x="2558545" y="2204639"/>
            <a:ext cx="4168726" cy="3083240"/>
          </a:xfrm>
          <a:prstGeom prst="rect">
            <a:avLst/>
          </a:prstGeom>
        </p:spPr>
      </p:pic>
      <p:sp>
        <p:nvSpPr>
          <p:cNvPr id="6" name="Title 3"/>
          <p:cNvSpPr txBox="1">
            <a:spLocks/>
          </p:cNvSpPr>
          <p:nvPr/>
        </p:nvSpPr>
        <p:spPr>
          <a:xfrm>
            <a:off x="581043" y="5715000"/>
            <a:ext cx="8301676"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dirty="0"/>
          </a:p>
        </p:txBody>
      </p:sp>
    </p:spTree>
    <p:extLst>
      <p:ext uri="{BB962C8B-B14F-4D97-AF65-F5344CB8AC3E}">
        <p14:creationId xmlns:p14="http://schemas.microsoft.com/office/powerpoint/2010/main" val="17429803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4796" y="32086"/>
            <a:ext cx="8686800" cy="1143000"/>
          </a:xfrm>
        </p:spPr>
        <p:txBody>
          <a:bodyPr>
            <a:normAutofit/>
          </a:bodyPr>
          <a:lstStyle/>
          <a:p>
            <a:r>
              <a:rPr lang="en-US" sz="4000" dirty="0" smtClean="0"/>
              <a:t>Glove boxes</a:t>
            </a:r>
            <a:endParaRPr lang="en-US" sz="4000" dirty="0"/>
          </a:p>
        </p:txBody>
      </p:sp>
      <p:pic>
        <p:nvPicPr>
          <p:cNvPr id="2" name="Picture 1" descr="IMG_0130.JPG"/>
          <p:cNvPicPr>
            <a:picLocks noChangeAspect="1"/>
          </p:cNvPicPr>
          <p:nvPr/>
        </p:nvPicPr>
        <p:blipFill rotWithShape="1">
          <a:blip r:embed="rId3" cstate="print">
            <a:extLst>
              <a:ext uri="{28A0092B-C50C-407E-A947-70E740481C1C}">
                <a14:useLocalDpi xmlns:a14="http://schemas.microsoft.com/office/drawing/2010/main" val="0"/>
              </a:ext>
            </a:extLst>
          </a:blip>
          <a:srcRect l="6739" t="3368" r="2783" b="6950"/>
          <a:stretch/>
        </p:blipFill>
        <p:spPr>
          <a:xfrm>
            <a:off x="264796" y="1411712"/>
            <a:ext cx="3708305" cy="2745419"/>
          </a:xfrm>
          <a:prstGeom prst="rect">
            <a:avLst/>
          </a:prstGeom>
        </p:spPr>
      </p:pic>
      <p:sp>
        <p:nvSpPr>
          <p:cNvPr id="5" name="Title 3"/>
          <p:cNvSpPr txBox="1">
            <a:spLocks/>
          </p:cNvSpPr>
          <p:nvPr/>
        </p:nvSpPr>
        <p:spPr>
          <a:xfrm>
            <a:off x="264796" y="4816360"/>
            <a:ext cx="86868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a:buChar char="•"/>
            </a:pPr>
            <a:r>
              <a:rPr lang="en-US" sz="2400" dirty="0" smtClean="0"/>
              <a:t>Glove boxes of this type are often positive internal pressure, such that a pinhole in a glove will push the internal contaminants toward you (not good) </a:t>
            </a:r>
          </a:p>
          <a:p>
            <a:pPr algn="l"/>
            <a:endParaRPr lang="en-US" sz="2400" dirty="0" smtClean="0"/>
          </a:p>
          <a:p>
            <a:pPr marL="571500" indent="-571500" algn="l">
              <a:buFont typeface="Arial"/>
              <a:buChar char="•"/>
            </a:pPr>
            <a:r>
              <a:rPr lang="en-US" sz="2400" dirty="0" smtClean="0"/>
              <a:t>Low air current facilitates weighing operations compared with regular fume hood </a:t>
            </a:r>
          </a:p>
        </p:txBody>
      </p:sp>
      <p:pic>
        <p:nvPicPr>
          <p:cNvPr id="6" name="Picture 5" descr="http://uweb.txstate.edu/~jt31/plasti3.jpg"/>
          <p:cNvPicPr/>
          <p:nvPr/>
        </p:nvPicPr>
        <p:blipFill>
          <a:blip r:embed="rId4" cstate="print"/>
          <a:srcRect/>
          <a:stretch>
            <a:fillRect/>
          </a:stretch>
        </p:blipFill>
        <p:spPr bwMode="auto">
          <a:xfrm>
            <a:off x="4124457" y="1411712"/>
            <a:ext cx="4379800" cy="2774406"/>
          </a:xfrm>
          <a:prstGeom prst="rect">
            <a:avLst/>
          </a:prstGeom>
          <a:noFill/>
          <a:ln w="9525">
            <a:noFill/>
            <a:miter lim="800000"/>
            <a:headEnd/>
            <a:tailEnd/>
          </a:ln>
        </p:spPr>
      </p:pic>
    </p:spTree>
    <p:extLst>
      <p:ext uri="{BB962C8B-B14F-4D97-AF65-F5344CB8AC3E}">
        <p14:creationId xmlns:p14="http://schemas.microsoft.com/office/powerpoint/2010/main" val="783777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4796" y="32086"/>
            <a:ext cx="8686800" cy="1143000"/>
          </a:xfrm>
        </p:spPr>
        <p:txBody>
          <a:bodyPr>
            <a:normAutofit/>
          </a:bodyPr>
          <a:lstStyle/>
          <a:p>
            <a:r>
              <a:rPr lang="en-US" sz="4000" dirty="0" smtClean="0"/>
              <a:t>Ventilated Workflow</a:t>
            </a:r>
            <a:endParaRPr lang="en-US" sz="4000" dirty="0"/>
          </a:p>
        </p:txBody>
      </p:sp>
      <p:sp>
        <p:nvSpPr>
          <p:cNvPr id="5" name="Title 3"/>
          <p:cNvSpPr txBox="1">
            <a:spLocks/>
          </p:cNvSpPr>
          <p:nvPr/>
        </p:nvSpPr>
        <p:spPr>
          <a:xfrm>
            <a:off x="731836" y="5637472"/>
            <a:ext cx="8031163"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t>Air flow pulled into box, with “ULPA” 99.999% efficient on 120 nm particles (</a:t>
            </a:r>
            <a:r>
              <a:rPr lang="en-US" sz="2400" dirty="0" err="1" smtClean="0"/>
              <a:t>Labconco</a:t>
            </a:r>
            <a:r>
              <a:rPr lang="en-US" sz="2400" dirty="0" smtClean="0"/>
              <a:t> “</a:t>
            </a:r>
            <a:r>
              <a:rPr lang="en-US" sz="2400" dirty="0" err="1" smtClean="0"/>
              <a:t>Xpert</a:t>
            </a:r>
            <a:r>
              <a:rPr lang="en-US" sz="2400" dirty="0" smtClean="0"/>
              <a:t> Nano”)</a:t>
            </a:r>
          </a:p>
          <a:p>
            <a:pPr algn="l"/>
            <a:r>
              <a:rPr lang="en-US" sz="2400" dirty="0" smtClean="0"/>
              <a:t>Cost ~ $6k</a:t>
            </a:r>
          </a:p>
        </p:txBody>
      </p:sp>
      <p:pic>
        <p:nvPicPr>
          <p:cNvPr id="1026" name="Picture 2" descr="Nanotechnology Enclos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7" y="1328848"/>
            <a:ext cx="3478213" cy="415486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p:cNvSpPr txBox="1">
            <a:spLocks/>
          </p:cNvSpPr>
          <p:nvPr/>
        </p:nvSpPr>
        <p:spPr>
          <a:xfrm>
            <a:off x="4210050" y="2549029"/>
            <a:ext cx="4691857"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At PNNL:</a:t>
            </a:r>
          </a:p>
          <a:p>
            <a:r>
              <a:rPr lang="en-US" sz="3600" dirty="0" smtClean="0"/>
              <a:t>All dry nano work must be performed in special</a:t>
            </a:r>
          </a:p>
          <a:p>
            <a:r>
              <a:rPr lang="en-US" sz="3600" dirty="0" smtClean="0"/>
              <a:t>Nano hood</a:t>
            </a:r>
            <a:endParaRPr lang="en-US" sz="3600" dirty="0"/>
          </a:p>
        </p:txBody>
      </p:sp>
    </p:spTree>
    <p:extLst>
      <p:ext uri="{BB962C8B-B14F-4D97-AF65-F5344CB8AC3E}">
        <p14:creationId xmlns:p14="http://schemas.microsoft.com/office/powerpoint/2010/main" val="3613895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383" y="1764793"/>
            <a:ext cx="7772400" cy="1470025"/>
          </a:xfrm>
        </p:spPr>
        <p:txBody>
          <a:bodyPr/>
          <a:lstStyle/>
          <a:p>
            <a:r>
              <a:rPr lang="en-US" dirty="0" smtClean="0"/>
              <a:t>Engineering Controls: </a:t>
            </a:r>
            <a:br>
              <a:rPr lang="en-US" dirty="0" smtClean="0"/>
            </a:br>
            <a:r>
              <a:rPr lang="en-US" b="1" dirty="0" smtClean="0"/>
              <a:t>Ventilation</a:t>
            </a:r>
            <a:endParaRPr lang="en-US" b="1" dirty="0"/>
          </a:p>
        </p:txBody>
      </p:sp>
      <p:sp>
        <p:nvSpPr>
          <p:cNvPr id="3" name="Subtitle 2"/>
          <p:cNvSpPr>
            <a:spLocks noGrp="1"/>
          </p:cNvSpPr>
          <p:nvPr>
            <p:ph type="subTitle" idx="1"/>
          </p:nvPr>
        </p:nvSpPr>
        <p:spPr>
          <a:xfrm>
            <a:off x="960039" y="3686309"/>
            <a:ext cx="5354480" cy="1752600"/>
          </a:xfrm>
        </p:spPr>
        <p:txBody>
          <a:bodyPr/>
          <a:lstStyle/>
          <a:p>
            <a:pPr algn="l"/>
            <a:r>
              <a:rPr lang="en-US" dirty="0" smtClean="0"/>
              <a:t>What are the two main divisions?</a:t>
            </a:r>
            <a:endParaRPr lang="en-US" dirty="0"/>
          </a:p>
        </p:txBody>
      </p:sp>
      <p:sp>
        <p:nvSpPr>
          <p:cNvPr id="4" name="TextBox 3"/>
          <p:cNvSpPr txBox="1"/>
          <p:nvPr/>
        </p:nvSpPr>
        <p:spPr>
          <a:xfrm>
            <a:off x="964236" y="4938465"/>
            <a:ext cx="6925981" cy="954107"/>
          </a:xfrm>
          <a:prstGeom prst="rect">
            <a:avLst/>
          </a:prstGeom>
          <a:noFill/>
        </p:spPr>
        <p:txBody>
          <a:bodyPr wrap="square" rtlCol="0">
            <a:spAutoFit/>
          </a:bodyPr>
          <a:lstStyle/>
          <a:p>
            <a:r>
              <a:rPr lang="en-US" sz="2800" b="1" dirty="0" smtClean="0">
                <a:solidFill>
                  <a:srgbClr val="855D5D"/>
                </a:solidFill>
              </a:rPr>
              <a:t>1) dilution ventilation </a:t>
            </a:r>
          </a:p>
          <a:p>
            <a:r>
              <a:rPr lang="en-US" sz="2800" b="1" dirty="0" smtClean="0">
                <a:solidFill>
                  <a:srgbClr val="855D5D"/>
                </a:solidFill>
              </a:rPr>
              <a:t>2) local exhaust ventilation</a:t>
            </a:r>
            <a:endParaRPr lang="en-US" sz="2800" b="1" dirty="0">
              <a:solidFill>
                <a:srgbClr val="855D5D"/>
              </a:solidFill>
            </a:endParaRPr>
          </a:p>
        </p:txBody>
      </p:sp>
      <p:graphicFrame>
        <p:nvGraphicFramePr>
          <p:cNvPr id="5" name="Diagram 4"/>
          <p:cNvGraphicFramePr/>
          <p:nvPr>
            <p:extLst>
              <p:ext uri="{D42A27DB-BD31-4B8C-83A1-F6EECF244321}">
                <p14:modId xmlns:p14="http://schemas.microsoft.com/office/powerpoint/2010/main" val="2144396662"/>
              </p:ext>
            </p:extLst>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lang="en-US" sz="1400" b="1" dirty="0">
              <a:solidFill>
                <a:schemeClr val="accent2">
                  <a:lumMod val="50000"/>
                </a:schemeClr>
              </a:solidFill>
            </a:endParaRPr>
          </a:p>
        </p:txBody>
      </p:sp>
    </p:spTree>
    <p:extLst>
      <p:ext uri="{BB962C8B-B14F-4D97-AF65-F5344CB8AC3E}">
        <p14:creationId xmlns:p14="http://schemas.microsoft.com/office/powerpoint/2010/main" val="247786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1-1.gif"/>
          <p:cNvPicPr>
            <a:picLocks noGrp="1" noChangeAspect="1"/>
          </p:cNvPicPr>
          <p:nvPr>
            <p:ph idx="1"/>
          </p:nvPr>
        </p:nvPicPr>
        <p:blipFill>
          <a:blip r:embed="rId3" cstate="print"/>
          <a:stretch>
            <a:fillRect/>
          </a:stretch>
        </p:blipFill>
        <p:spPr>
          <a:xfrm>
            <a:off x="1046540" y="1023283"/>
            <a:ext cx="7297360" cy="5480526"/>
          </a:xfrm>
        </p:spPr>
      </p:pic>
      <p:sp>
        <p:nvSpPr>
          <p:cNvPr id="7" name="TextBox 6"/>
          <p:cNvSpPr txBox="1"/>
          <p:nvPr/>
        </p:nvSpPr>
        <p:spPr>
          <a:xfrm>
            <a:off x="2845651" y="6436124"/>
            <a:ext cx="4038600" cy="369332"/>
          </a:xfrm>
          <a:prstGeom prst="rect">
            <a:avLst/>
          </a:prstGeom>
          <a:noFill/>
        </p:spPr>
        <p:txBody>
          <a:bodyPr wrap="square" rtlCol="0">
            <a:spAutoFit/>
          </a:bodyPr>
          <a:lstStyle/>
          <a:p>
            <a:pPr algn="ctr"/>
            <a:r>
              <a:rPr lang="en-US" dirty="0" smtClean="0"/>
              <a:t>Graphic courtesy EPA</a:t>
            </a:r>
            <a:endParaRPr lang="en-US" dirty="0"/>
          </a:p>
        </p:txBody>
      </p:sp>
      <p:sp>
        <p:nvSpPr>
          <p:cNvPr id="5"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lang="en-US" sz="1400" b="1" dirty="0">
              <a:solidFill>
                <a:schemeClr val="accent2">
                  <a:lumMod val="50000"/>
                </a:schemeClr>
              </a:solidFill>
            </a:endParaRPr>
          </a:p>
        </p:txBody>
      </p:sp>
      <p:sp>
        <p:nvSpPr>
          <p:cNvPr id="18434" name="Title 1"/>
          <p:cNvSpPr>
            <a:spLocks noGrp="1"/>
          </p:cNvSpPr>
          <p:nvPr>
            <p:ph type="title"/>
          </p:nvPr>
        </p:nvSpPr>
        <p:spPr>
          <a:xfrm>
            <a:off x="237981" y="-205900"/>
            <a:ext cx="9420711" cy="1437498"/>
          </a:xfrm>
        </p:spPr>
        <p:txBody>
          <a:bodyPr>
            <a:normAutofit/>
          </a:bodyPr>
          <a:lstStyle/>
          <a:p>
            <a:pPr algn="l" eaLnBrk="1" hangingPunct="1">
              <a:defRPr/>
            </a:pPr>
            <a:r>
              <a:rPr lang="en-US" sz="2800" dirty="0" smtClean="0"/>
              <a:t>Dilution ventilation (typical laboratory and office air supply) supplies some outdoor air, but mostly recycles room air.</a:t>
            </a:r>
          </a:p>
        </p:txBody>
      </p:sp>
    </p:spTree>
    <p:extLst>
      <p:ext uri="{BB962C8B-B14F-4D97-AF65-F5344CB8AC3E}">
        <p14:creationId xmlns:p14="http://schemas.microsoft.com/office/powerpoint/2010/main" val="20383204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Safety hoods</a:t>
            </a:r>
            <a:endParaRPr lang="en-US" dirty="0"/>
          </a:p>
        </p:txBody>
      </p:sp>
      <p:pic>
        <p:nvPicPr>
          <p:cNvPr id="5" name="Content Placeholder 4"/>
          <p:cNvPicPr>
            <a:picLocks noGrp="1" noChangeAspect="1"/>
          </p:cNvPicPr>
          <p:nvPr>
            <p:ph sz="quarter" idx="10"/>
          </p:nvPr>
        </p:nvPicPr>
        <p:blipFill>
          <a:blip r:embed="rId2"/>
          <a:srcRect t="11542" b="11542"/>
          <a:stretch>
            <a:fillRect/>
          </a:stretch>
        </p:blipFill>
        <p:spPr>
          <a:xfrm>
            <a:off x="797489" y="1433306"/>
            <a:ext cx="4267283" cy="2529093"/>
          </a:xfrm>
        </p:spPr>
      </p:pic>
      <p:sp>
        <p:nvSpPr>
          <p:cNvPr id="4" name="Text Placeholder 3"/>
          <p:cNvSpPr>
            <a:spLocks noGrp="1"/>
          </p:cNvSpPr>
          <p:nvPr>
            <p:ph type="body" sz="quarter" idx="11"/>
          </p:nvPr>
        </p:nvSpPr>
        <p:spPr/>
        <p:txBody>
          <a:bodyPr/>
          <a:lstStyle/>
          <a:p>
            <a:endParaRPr lang="en-US"/>
          </a:p>
        </p:txBody>
      </p:sp>
      <p:pic>
        <p:nvPicPr>
          <p:cNvPr id="6" name="Picture 5"/>
          <p:cNvPicPr>
            <a:picLocks noChangeAspect="1"/>
          </p:cNvPicPr>
          <p:nvPr/>
        </p:nvPicPr>
        <p:blipFill>
          <a:blip r:embed="rId3"/>
          <a:stretch>
            <a:fillRect/>
          </a:stretch>
        </p:blipFill>
        <p:spPr>
          <a:xfrm>
            <a:off x="4320886" y="976106"/>
            <a:ext cx="4467514" cy="3468893"/>
          </a:xfrm>
          <a:prstGeom prst="rect">
            <a:avLst/>
          </a:prstGeom>
        </p:spPr>
      </p:pic>
      <p:sp>
        <p:nvSpPr>
          <p:cNvPr id="7" name="Title 1"/>
          <p:cNvSpPr txBox="1">
            <a:spLocks/>
          </p:cNvSpPr>
          <p:nvPr/>
        </p:nvSpPr>
        <p:spPr>
          <a:xfrm>
            <a:off x="457200" y="4927999"/>
            <a:ext cx="8229600" cy="77133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mj-lt"/>
                <a:ea typeface="+mj-ea"/>
                <a:cs typeface="+mj-cs"/>
              </a:defRPr>
            </a:lvl1pPr>
          </a:lstStyle>
          <a:p>
            <a:pPr marL="571500" indent="-571500" algn="l">
              <a:buFont typeface="Arial"/>
              <a:buChar char="•"/>
            </a:pPr>
            <a:r>
              <a:rPr lang="en-US" sz="2400" b="1" dirty="0" smtClean="0"/>
              <a:t>Air is sucked into the hood and out through exhaust (to roof of building)</a:t>
            </a:r>
          </a:p>
          <a:p>
            <a:pPr marL="571500" indent="-571500" algn="l">
              <a:buFont typeface="Arial"/>
              <a:buChar char="•"/>
            </a:pPr>
            <a:r>
              <a:rPr lang="en-US" sz="2400" b="1" dirty="0" smtClean="0"/>
              <a:t>Most common protection in chemistry laboratories</a:t>
            </a:r>
          </a:p>
          <a:p>
            <a:pPr marL="571500" indent="-571500" algn="l">
              <a:buFont typeface="Arial"/>
              <a:buChar char="•"/>
            </a:pPr>
            <a:r>
              <a:rPr lang="en-US" sz="2400" b="1" dirty="0" smtClean="0"/>
              <a:t>Presumably NPs aggregate during the process.</a:t>
            </a:r>
          </a:p>
        </p:txBody>
      </p:sp>
    </p:spTree>
    <p:extLst>
      <p:ext uri="{BB962C8B-B14F-4D97-AF65-F5344CB8AC3E}">
        <p14:creationId xmlns:p14="http://schemas.microsoft.com/office/powerpoint/2010/main" val="3403635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7918" y="2284020"/>
            <a:ext cx="4349470" cy="1143000"/>
          </a:xfrm>
        </p:spPr>
        <p:txBody>
          <a:bodyPr>
            <a:noAutofit/>
          </a:bodyPr>
          <a:lstStyle/>
          <a:p>
            <a:r>
              <a:rPr lang="en-US" sz="3200" dirty="0" smtClean="0"/>
              <a:t>Industrial nano </a:t>
            </a:r>
            <a:r>
              <a:rPr lang="en-US" sz="3200" dirty="0" smtClean="0"/>
              <a:t>reactor </a:t>
            </a:r>
            <a:r>
              <a:rPr lang="en-US" sz="2400" dirty="0" smtClean="0"/>
              <a:t>This unit has H</a:t>
            </a:r>
            <a:r>
              <a:rPr lang="en-US" sz="2400" dirty="0" smtClean="0"/>
              <a:t>EPA </a:t>
            </a:r>
            <a:r>
              <a:rPr lang="en-US" sz="2400" dirty="0" smtClean="0"/>
              <a:t>filters on </a:t>
            </a:r>
            <a:r>
              <a:rPr lang="en-US" sz="2400" dirty="0" smtClean="0"/>
              <a:t>the exhaust system to capture NPs.</a:t>
            </a:r>
            <a:r>
              <a:rPr lang="en-US" sz="2400" dirty="0" smtClean="0"/>
              <a:t/>
            </a:r>
            <a:br>
              <a:rPr lang="en-US" sz="2400" dirty="0" smtClean="0"/>
            </a:br>
            <a:r>
              <a:rPr lang="en-US" sz="2400" dirty="0" smtClean="0"/>
              <a:t>(HEPA= “High Efficiency Particular Air”. more </a:t>
            </a:r>
            <a:r>
              <a:rPr lang="en-US" sz="2400" dirty="0" smtClean="0"/>
              <a:t>on HEPA filters later..)</a:t>
            </a:r>
            <a:endParaRPr lang="en-US" sz="2400" dirty="0"/>
          </a:p>
        </p:txBody>
      </p:sp>
      <p:pic>
        <p:nvPicPr>
          <p:cNvPr id="5" name="Picture 4" descr="IMG_0128.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9057" r="2471"/>
          <a:stretch/>
        </p:blipFill>
        <p:spPr>
          <a:xfrm>
            <a:off x="5135767" y="1239653"/>
            <a:ext cx="3539921" cy="5356912"/>
          </a:xfrm>
          <a:prstGeom prst="rect">
            <a:avLst/>
          </a:prstGeom>
        </p:spPr>
      </p:pic>
      <p:sp>
        <p:nvSpPr>
          <p:cNvPr id="2" name="TextBox 1"/>
          <p:cNvSpPr txBox="1"/>
          <p:nvPr/>
        </p:nvSpPr>
        <p:spPr>
          <a:xfrm>
            <a:off x="1960930" y="4687155"/>
            <a:ext cx="2932056" cy="1569660"/>
          </a:xfrm>
          <a:prstGeom prst="rect">
            <a:avLst/>
          </a:prstGeom>
          <a:noFill/>
        </p:spPr>
        <p:txBody>
          <a:bodyPr wrap="square" rtlCol="0">
            <a:spAutoFit/>
          </a:bodyPr>
          <a:lstStyle/>
          <a:p>
            <a:pPr algn="r"/>
            <a:r>
              <a:rPr lang="en-US" sz="2400" dirty="0" smtClean="0"/>
              <a:t>Courtesy Oak </a:t>
            </a:r>
            <a:r>
              <a:rPr lang="en-US" sz="2400" dirty="0"/>
              <a:t>Ridge’s </a:t>
            </a:r>
            <a:r>
              <a:rPr lang="en-US" sz="2400" dirty="0" err="1"/>
              <a:t>Nanophase</a:t>
            </a:r>
            <a:r>
              <a:rPr lang="en-US" sz="2400" dirty="0"/>
              <a:t> Materials Research facility</a:t>
            </a:r>
          </a:p>
        </p:txBody>
      </p:sp>
      <p:sp>
        <p:nvSpPr>
          <p:cNvPr id="3" name="Right Arrow 2"/>
          <p:cNvSpPr/>
          <p:nvPr/>
        </p:nvSpPr>
        <p:spPr>
          <a:xfrm rot="19988736">
            <a:off x="4475809" y="1821795"/>
            <a:ext cx="1870442" cy="9043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25600"/>
            <a:ext cx="8229600" cy="77133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Nanoparticle Filtering systems</a:t>
            </a:r>
            <a:endParaRPr lang="en-US" dirty="0"/>
          </a:p>
        </p:txBody>
      </p:sp>
    </p:spTree>
    <p:extLst>
      <p:ext uri="{BB962C8B-B14F-4D97-AF65-F5344CB8AC3E}">
        <p14:creationId xmlns:p14="http://schemas.microsoft.com/office/powerpoint/2010/main" val="36993920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285750"/>
            <a:ext cx="9321800" cy="1143000"/>
          </a:xfrm>
        </p:spPr>
        <p:txBody>
          <a:bodyPr>
            <a:normAutofit/>
          </a:bodyPr>
          <a:lstStyle/>
          <a:p>
            <a:r>
              <a:rPr lang="en-US" sz="4000" dirty="0" smtClean="0"/>
              <a:t>Airborne NP removal by HEPA filtration</a:t>
            </a:r>
            <a:endParaRPr lang="en-US" sz="4000" dirty="0"/>
          </a:p>
        </p:txBody>
      </p:sp>
      <p:pic>
        <p:nvPicPr>
          <p:cNvPr id="3" name="Picture 2"/>
          <p:cNvPicPr>
            <a:picLocks noChangeAspect="1"/>
          </p:cNvPicPr>
          <p:nvPr/>
        </p:nvPicPr>
        <p:blipFill>
          <a:blip r:embed="rId3"/>
          <a:stretch>
            <a:fillRect/>
          </a:stretch>
        </p:blipFill>
        <p:spPr>
          <a:xfrm>
            <a:off x="4277360" y="1136650"/>
            <a:ext cx="4572000" cy="2127250"/>
          </a:xfrm>
          <a:prstGeom prst="rect">
            <a:avLst/>
          </a:prstGeom>
        </p:spPr>
      </p:pic>
      <p:sp>
        <p:nvSpPr>
          <p:cNvPr id="4" name="Rectangle 3"/>
          <p:cNvSpPr/>
          <p:nvPr/>
        </p:nvSpPr>
        <p:spPr>
          <a:xfrm>
            <a:off x="457200" y="6139934"/>
            <a:ext cx="3145137" cy="369332"/>
          </a:xfrm>
          <a:prstGeom prst="rect">
            <a:avLst/>
          </a:prstGeom>
        </p:spPr>
        <p:txBody>
          <a:bodyPr wrap="none">
            <a:spAutoFit/>
          </a:bodyPr>
          <a:lstStyle/>
          <a:p>
            <a:r>
              <a:rPr lang="en-US" dirty="0" err="1"/>
              <a:t>www.asbestosguru-oberta.com</a:t>
            </a:r>
            <a:endParaRPr lang="en-US" dirty="0"/>
          </a:p>
        </p:txBody>
      </p:sp>
      <p:pic>
        <p:nvPicPr>
          <p:cNvPr id="5" name="Picture 4"/>
          <p:cNvPicPr>
            <a:picLocks noChangeAspect="1"/>
          </p:cNvPicPr>
          <p:nvPr/>
        </p:nvPicPr>
        <p:blipFill>
          <a:blip r:embed="rId4"/>
          <a:stretch>
            <a:fillRect/>
          </a:stretch>
        </p:blipFill>
        <p:spPr>
          <a:xfrm>
            <a:off x="4787900" y="3288784"/>
            <a:ext cx="3467100" cy="2726267"/>
          </a:xfrm>
          <a:prstGeom prst="rect">
            <a:avLst/>
          </a:prstGeom>
        </p:spPr>
      </p:pic>
      <p:pic>
        <p:nvPicPr>
          <p:cNvPr id="7" name="Picture 6"/>
          <p:cNvPicPr>
            <a:picLocks noChangeAspect="1"/>
          </p:cNvPicPr>
          <p:nvPr/>
        </p:nvPicPr>
        <p:blipFill>
          <a:blip r:embed="rId5"/>
          <a:stretch>
            <a:fillRect/>
          </a:stretch>
        </p:blipFill>
        <p:spPr>
          <a:xfrm>
            <a:off x="457200" y="1619250"/>
            <a:ext cx="3820160" cy="4064000"/>
          </a:xfrm>
          <a:prstGeom prst="rect">
            <a:avLst/>
          </a:prstGeom>
        </p:spPr>
      </p:pic>
      <p:sp>
        <p:nvSpPr>
          <p:cNvPr id="8" name="Rectangle 7"/>
          <p:cNvSpPr/>
          <p:nvPr/>
        </p:nvSpPr>
        <p:spPr>
          <a:xfrm>
            <a:off x="406400" y="6407834"/>
            <a:ext cx="8229600" cy="369332"/>
          </a:xfrm>
          <a:prstGeom prst="rect">
            <a:avLst/>
          </a:prstGeom>
        </p:spPr>
        <p:txBody>
          <a:bodyPr wrap="square">
            <a:spAutoFit/>
          </a:bodyPr>
          <a:lstStyle/>
          <a:p>
            <a:r>
              <a:rPr lang="en-US" dirty="0"/>
              <a:t>http://</a:t>
            </a:r>
            <a:r>
              <a:rPr lang="en-US" dirty="0" err="1"/>
              <a:t>www.nanoscience.com</a:t>
            </a:r>
            <a:r>
              <a:rPr lang="en-US" dirty="0"/>
              <a:t>/applications/fibers/image-gallery/</a:t>
            </a:r>
          </a:p>
        </p:txBody>
      </p:sp>
      <p:sp>
        <p:nvSpPr>
          <p:cNvPr id="9" name="TextBox 8"/>
          <p:cNvSpPr txBox="1"/>
          <p:nvPr/>
        </p:nvSpPr>
        <p:spPr>
          <a:xfrm>
            <a:off x="2269635" y="701814"/>
            <a:ext cx="5036530" cy="523220"/>
          </a:xfrm>
          <a:prstGeom prst="rect">
            <a:avLst/>
          </a:prstGeom>
          <a:noFill/>
        </p:spPr>
        <p:txBody>
          <a:bodyPr wrap="none" rtlCol="0">
            <a:spAutoFit/>
          </a:bodyPr>
          <a:lstStyle/>
          <a:p>
            <a:r>
              <a:rPr lang="en-US" sz="2800" dirty="0" smtClean="0"/>
              <a:t>HEPA= High Efficiency Particle Air </a:t>
            </a:r>
            <a:endParaRPr lang="en-US" sz="2800" dirty="0"/>
          </a:p>
        </p:txBody>
      </p:sp>
      <p:sp>
        <p:nvSpPr>
          <p:cNvPr id="10" name="TextBox 9"/>
          <p:cNvSpPr txBox="1"/>
          <p:nvPr/>
        </p:nvSpPr>
        <p:spPr>
          <a:xfrm>
            <a:off x="637106" y="1154668"/>
            <a:ext cx="3315857" cy="523220"/>
          </a:xfrm>
          <a:prstGeom prst="rect">
            <a:avLst/>
          </a:prstGeom>
          <a:noFill/>
        </p:spPr>
        <p:txBody>
          <a:bodyPr wrap="none" rtlCol="0">
            <a:spAutoFit/>
          </a:bodyPr>
          <a:lstStyle/>
          <a:p>
            <a:r>
              <a:rPr lang="en-US" sz="2800" dirty="0" smtClean="0"/>
              <a:t>HEPA filtration media</a:t>
            </a:r>
            <a:endParaRPr lang="en-US" sz="2800" dirty="0"/>
          </a:p>
        </p:txBody>
      </p:sp>
    </p:spTree>
    <p:extLst>
      <p:ext uri="{BB962C8B-B14F-4D97-AF65-F5344CB8AC3E}">
        <p14:creationId xmlns:p14="http://schemas.microsoft.com/office/powerpoint/2010/main" val="384850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101800"/>
            <a:ext cx="9499600" cy="771337"/>
          </a:xfrm>
        </p:spPr>
        <p:txBody>
          <a:bodyPr>
            <a:noAutofit/>
          </a:bodyPr>
          <a:lstStyle/>
          <a:p>
            <a:r>
              <a:rPr lang="en-US" sz="2600" dirty="0" smtClean="0"/>
              <a:t>The Starting Point: Nanoparticles may have unknown properties</a:t>
            </a:r>
            <a:endParaRPr lang="en-US" sz="2600" dirty="0"/>
          </a:p>
        </p:txBody>
      </p:sp>
      <p:sp>
        <p:nvSpPr>
          <p:cNvPr id="3" name="Content Placeholder 2"/>
          <p:cNvSpPr>
            <a:spLocks noGrp="1"/>
          </p:cNvSpPr>
          <p:nvPr>
            <p:ph sz="quarter" idx="10"/>
          </p:nvPr>
        </p:nvSpPr>
        <p:spPr/>
        <p:txBody>
          <a:bodyPr>
            <a:normAutofit/>
          </a:bodyPr>
          <a:lstStyle/>
          <a:p>
            <a:r>
              <a:rPr lang="en-US" sz="2800" dirty="0" smtClean="0"/>
              <a:t>Many </a:t>
            </a:r>
            <a:r>
              <a:rPr lang="en-US" sz="2800" dirty="0" err="1" smtClean="0"/>
              <a:t>nanomaterials</a:t>
            </a:r>
            <a:r>
              <a:rPr lang="en-US" sz="2800" dirty="0" smtClean="0"/>
              <a:t> being used in the CSN have not been investigated extensively for human toxicity.  </a:t>
            </a:r>
          </a:p>
          <a:p>
            <a:r>
              <a:rPr lang="en-US" sz="2800" dirty="0" smtClean="0"/>
              <a:t>There are no procedures or equipment that are guaranteed to keep users “safe”</a:t>
            </a:r>
          </a:p>
          <a:p>
            <a:r>
              <a:rPr lang="en-US" sz="2800" dirty="0" smtClean="0"/>
              <a:t>The amounts of materials being used are typically small enough that exposure and associated can be minimized</a:t>
            </a:r>
          </a:p>
          <a:p>
            <a:r>
              <a:rPr lang="en-US" sz="2800" dirty="0" smtClean="0"/>
              <a:t>It is every researcher’s responsibility to determine effective safety procedures appropriate to your own laboratory environment and exposure/use patterns. </a:t>
            </a:r>
          </a:p>
          <a:p>
            <a:pPr marL="0" indent="0">
              <a:buNone/>
            </a:pPr>
            <a:endParaRPr lang="en-US" sz="2800" dirty="0" smtClean="0"/>
          </a:p>
          <a:p>
            <a:endParaRPr lang="en-US" sz="2800" dirty="0" smtClean="0"/>
          </a:p>
          <a:p>
            <a:endParaRPr lang="en-US" sz="2800" dirty="0"/>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20051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78" y="60700"/>
            <a:ext cx="8395841" cy="1143000"/>
          </a:xfrm>
        </p:spPr>
        <p:txBody>
          <a:bodyPr>
            <a:normAutofit fontScale="90000"/>
          </a:bodyPr>
          <a:lstStyle/>
          <a:p>
            <a:r>
              <a:rPr lang="en-US" dirty="0" smtClean="0"/>
              <a:t>HEPA filters work for NPs too !</a:t>
            </a:r>
            <a:br>
              <a:rPr lang="en-US" dirty="0" smtClean="0"/>
            </a:br>
            <a:endParaRPr lang="en-US" dirty="0"/>
          </a:p>
        </p:txBody>
      </p:sp>
      <p:sp>
        <p:nvSpPr>
          <p:cNvPr id="9"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lang="en-US" sz="1400" b="1" dirty="0">
              <a:solidFill>
                <a:schemeClr val="accent2">
                  <a:lumMod val="50000"/>
                </a:schemeClr>
              </a:solidFill>
            </a:endParaRPr>
          </a:p>
        </p:txBody>
      </p:sp>
      <p:sp>
        <p:nvSpPr>
          <p:cNvPr id="4" name="TextBox 3"/>
          <p:cNvSpPr txBox="1"/>
          <p:nvPr/>
        </p:nvSpPr>
        <p:spPr>
          <a:xfrm>
            <a:off x="327087" y="4527139"/>
            <a:ext cx="8555632" cy="1569660"/>
          </a:xfrm>
          <a:prstGeom prst="rect">
            <a:avLst/>
          </a:prstGeom>
          <a:noFill/>
        </p:spPr>
        <p:txBody>
          <a:bodyPr wrap="square" rtlCol="0">
            <a:spAutoFit/>
          </a:bodyPr>
          <a:lstStyle/>
          <a:p>
            <a:pPr marL="342900" indent="-342900">
              <a:buFont typeface="Arial"/>
              <a:buChar char="•"/>
            </a:pPr>
            <a:r>
              <a:rPr lang="en-US" sz="2400" b="1" dirty="0" smtClean="0"/>
              <a:t>HEPA filter must be &gt;</a:t>
            </a:r>
            <a:r>
              <a:rPr lang="en-US" sz="2400" b="1" dirty="0" smtClean="0"/>
              <a:t>99.97</a:t>
            </a:r>
            <a:r>
              <a:rPr lang="en-US" sz="2400" b="1" dirty="0" smtClean="0"/>
              <a:t>% effective at removing 300 nm diameter nanoparticles. This is the most difficult size to trap, so HEPA filters are even more effective at removing smaller NPs. </a:t>
            </a:r>
            <a:endParaRPr lang="en-US" sz="2400" b="1" dirty="0"/>
          </a:p>
          <a:p>
            <a:pPr marL="342900" indent="-342900">
              <a:buFont typeface="Arial"/>
              <a:buChar char="•"/>
            </a:pPr>
            <a:r>
              <a:rPr lang="en-US" sz="2400" b="1" dirty="0" smtClean="0"/>
              <a:t>Used HEPA filters must be handled carefully. </a:t>
            </a:r>
            <a:endParaRPr lang="en-US" sz="2400" b="1" dirty="0"/>
          </a:p>
        </p:txBody>
      </p:sp>
      <p:pic>
        <p:nvPicPr>
          <p:cNvPr id="8" name="Picture 7"/>
          <p:cNvPicPr>
            <a:picLocks noChangeAspect="1"/>
          </p:cNvPicPr>
          <p:nvPr/>
        </p:nvPicPr>
        <p:blipFill>
          <a:blip r:embed="rId3"/>
          <a:stretch>
            <a:fillRect/>
          </a:stretch>
        </p:blipFill>
        <p:spPr>
          <a:xfrm>
            <a:off x="1738478" y="920750"/>
            <a:ext cx="4735903" cy="3289300"/>
          </a:xfrm>
          <a:prstGeom prst="rect">
            <a:avLst/>
          </a:prstGeom>
        </p:spPr>
      </p:pic>
      <p:sp>
        <p:nvSpPr>
          <p:cNvPr id="10" name="Rectangle 9"/>
          <p:cNvSpPr/>
          <p:nvPr/>
        </p:nvSpPr>
        <p:spPr>
          <a:xfrm>
            <a:off x="486878" y="6324600"/>
            <a:ext cx="7696200" cy="369332"/>
          </a:xfrm>
          <a:prstGeom prst="rect">
            <a:avLst/>
          </a:prstGeom>
        </p:spPr>
        <p:txBody>
          <a:bodyPr wrap="square">
            <a:spAutoFit/>
          </a:bodyPr>
          <a:lstStyle/>
          <a:p>
            <a:r>
              <a:rPr lang="en-US" dirty="0"/>
              <a:t>http://</a:t>
            </a:r>
            <a:r>
              <a:rPr lang="en-US" dirty="0" err="1"/>
              <a:t>blogs.cdc.gov</a:t>
            </a:r>
            <a:r>
              <a:rPr lang="en-US" dirty="0"/>
              <a:t>/</a:t>
            </a:r>
            <a:r>
              <a:rPr lang="en-US" dirty="0" err="1"/>
              <a:t>niosh</a:t>
            </a:r>
            <a:r>
              <a:rPr lang="en-US" dirty="0"/>
              <a:t>-science-blog/2009/10/14/n95/</a:t>
            </a:r>
          </a:p>
        </p:txBody>
      </p:sp>
    </p:spTree>
    <p:extLst>
      <p:ext uri="{BB962C8B-B14F-4D97-AF65-F5344CB8AC3E}">
        <p14:creationId xmlns:p14="http://schemas.microsoft.com/office/powerpoint/2010/main" val="13698718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2625" y="143286"/>
            <a:ext cx="7772400" cy="1470025"/>
          </a:xfrm>
        </p:spPr>
        <p:txBody>
          <a:bodyPr/>
          <a:lstStyle/>
          <a:p>
            <a:r>
              <a:rPr lang="en-US" dirty="0" smtClean="0"/>
              <a:t>Administrative Controls: </a:t>
            </a:r>
            <a:br>
              <a:rPr lang="en-US" dirty="0" smtClean="0"/>
            </a:br>
            <a:r>
              <a:rPr lang="en-US" b="1" dirty="0" smtClean="0"/>
              <a:t>Work Practices</a:t>
            </a:r>
            <a:endParaRPr lang="en-US" b="1" dirty="0"/>
          </a:p>
        </p:txBody>
      </p:sp>
      <p:sp>
        <p:nvSpPr>
          <p:cNvPr id="3" name="Subtitle 2"/>
          <p:cNvSpPr>
            <a:spLocks noGrp="1"/>
          </p:cNvSpPr>
          <p:nvPr>
            <p:ph type="subTitle" idx="1"/>
          </p:nvPr>
        </p:nvSpPr>
        <p:spPr>
          <a:xfrm>
            <a:off x="599704" y="5772359"/>
            <a:ext cx="7172918" cy="726168"/>
          </a:xfrm>
        </p:spPr>
        <p:txBody>
          <a:bodyPr/>
          <a:lstStyle/>
          <a:p>
            <a:r>
              <a:rPr lang="en-US" dirty="0" smtClean="0"/>
              <a:t>What practices could make a difference?</a:t>
            </a:r>
            <a:endParaRPr lang="en-US" dirty="0"/>
          </a:p>
        </p:txBody>
      </p:sp>
      <p:pic>
        <p:nvPicPr>
          <p:cNvPr id="4" name="Picture 3" descr="DSC_0687.JPG"/>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7276" t="5593" r="7783" b="2522"/>
          <a:stretch/>
        </p:blipFill>
        <p:spPr>
          <a:xfrm>
            <a:off x="989803" y="1919350"/>
            <a:ext cx="4964566" cy="3570785"/>
          </a:xfrm>
          <a:prstGeom prst="rect">
            <a:avLst/>
          </a:prstGeom>
        </p:spPr>
      </p:pic>
      <p:graphicFrame>
        <p:nvGraphicFramePr>
          <p:cNvPr id="5" name="Diagram 4"/>
          <p:cNvGraphicFramePr/>
          <p:nvPr>
            <p:extLst>
              <p:ext uri="{D42A27DB-BD31-4B8C-83A1-F6EECF244321}">
                <p14:modId xmlns:p14="http://schemas.microsoft.com/office/powerpoint/2010/main" val="3702718534"/>
              </p:ext>
            </p:extLst>
          </p:nvPr>
        </p:nvGraphicFramePr>
        <p:xfrm>
          <a:off x="5205723" y="1012889"/>
          <a:ext cx="4915219" cy="45971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37837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074"/>
            <a:ext cx="8229600" cy="1143000"/>
          </a:xfrm>
        </p:spPr>
        <p:txBody>
          <a:bodyPr>
            <a:normAutofit/>
          </a:bodyPr>
          <a:lstStyle/>
          <a:p>
            <a:r>
              <a:rPr lang="en-US" dirty="0" smtClean="0"/>
              <a:t>Work Practices: Keeping NPs away! </a:t>
            </a:r>
            <a:endParaRPr lang="en-US" dirty="0"/>
          </a:p>
        </p:txBody>
      </p:sp>
      <p:sp>
        <p:nvSpPr>
          <p:cNvPr id="4" name="Content Placeholder 3"/>
          <p:cNvSpPr>
            <a:spLocks noGrp="1"/>
          </p:cNvSpPr>
          <p:nvPr>
            <p:ph idx="1"/>
          </p:nvPr>
        </p:nvSpPr>
        <p:spPr>
          <a:xfrm>
            <a:off x="134683" y="1417638"/>
            <a:ext cx="8275544" cy="4800600"/>
          </a:xfrm>
        </p:spPr>
        <p:txBody>
          <a:bodyPr/>
          <a:lstStyle/>
          <a:p>
            <a:pPr marL="0" indent="0">
              <a:buNone/>
            </a:pPr>
            <a:r>
              <a:rPr lang="en-US" sz="2800" b="1" dirty="0">
                <a:latin typeface="Arial"/>
                <a:cs typeface="Arial"/>
              </a:rPr>
              <a:t>L</a:t>
            </a:r>
            <a:r>
              <a:rPr lang="en-US" sz="2800" b="1" dirty="0" smtClean="0">
                <a:latin typeface="Arial"/>
                <a:cs typeface="Arial"/>
              </a:rPr>
              <a:t>ab benches: </a:t>
            </a:r>
          </a:p>
          <a:p>
            <a:r>
              <a:rPr lang="en-US" sz="2400" dirty="0" smtClean="0">
                <a:latin typeface="Arial"/>
                <a:cs typeface="Arial"/>
              </a:rPr>
              <a:t>Wet-wiping counters</a:t>
            </a:r>
          </a:p>
          <a:p>
            <a:pPr marL="0" indent="0">
              <a:buNone/>
            </a:pPr>
            <a:r>
              <a:rPr lang="en-US" sz="2400" dirty="0" smtClean="0">
                <a:latin typeface="Arial"/>
                <a:cs typeface="Arial"/>
              </a:rPr>
              <a:t>    (bag used wipes before disposal!) </a:t>
            </a:r>
            <a:endParaRPr lang="en-US" sz="2400" dirty="0">
              <a:latin typeface="Arial"/>
              <a:cs typeface="Arial"/>
            </a:endParaRPr>
          </a:p>
          <a:p>
            <a:r>
              <a:rPr lang="en-US" sz="2400" dirty="0" smtClean="0">
                <a:latin typeface="Arial"/>
                <a:cs typeface="Arial"/>
              </a:rPr>
              <a:t>HEPA-vacuum lab benches</a:t>
            </a:r>
            <a:endParaRPr lang="en-US" sz="2400" dirty="0">
              <a:latin typeface="Arial"/>
              <a:cs typeface="Arial"/>
            </a:endParaRPr>
          </a:p>
          <a:p>
            <a:pPr marL="0" indent="0">
              <a:buNone/>
            </a:pPr>
            <a:endParaRPr lang="en-US" sz="2000" dirty="0" smtClean="0">
              <a:latin typeface="Arial"/>
              <a:cs typeface="Arial"/>
            </a:endParaRPr>
          </a:p>
          <a:p>
            <a:pPr marL="0" indent="0">
              <a:buNone/>
            </a:pPr>
            <a:r>
              <a:rPr lang="en-US" b="1" dirty="0" smtClean="0">
                <a:latin typeface="Arial"/>
                <a:cs typeface="Arial"/>
              </a:rPr>
              <a:t>Floors:</a:t>
            </a:r>
          </a:p>
          <a:p>
            <a:r>
              <a:rPr lang="en-US" sz="2400" dirty="0" smtClean="0">
                <a:latin typeface="Arial"/>
                <a:cs typeface="Arial"/>
              </a:rPr>
              <a:t>HEPA vacuum </a:t>
            </a:r>
            <a:endParaRPr lang="en-US" sz="2400" dirty="0">
              <a:latin typeface="Arial"/>
              <a:cs typeface="Arial"/>
            </a:endParaRPr>
          </a:p>
          <a:p>
            <a:r>
              <a:rPr lang="en-US" sz="2400" dirty="0" smtClean="0">
                <a:latin typeface="Arial"/>
                <a:cs typeface="Arial"/>
              </a:rPr>
              <a:t>Web-mopping</a:t>
            </a:r>
            <a:endParaRPr lang="en-US" sz="2400" dirty="0">
              <a:latin typeface="Arial"/>
              <a:cs typeface="Arial"/>
            </a:endParaRPr>
          </a:p>
          <a:p>
            <a:r>
              <a:rPr lang="en-US" sz="2400" dirty="0" smtClean="0">
                <a:latin typeface="Arial"/>
                <a:cs typeface="Arial"/>
              </a:rPr>
              <a:t>Sticky mats</a:t>
            </a:r>
            <a:r>
              <a:rPr lang="en-US" sz="2000" dirty="0" smtClean="0">
                <a:latin typeface="Arial"/>
                <a:cs typeface="Arial"/>
              </a:rPr>
              <a:t> </a:t>
            </a:r>
          </a:p>
        </p:txBody>
      </p:sp>
      <p:pic>
        <p:nvPicPr>
          <p:cNvPr id="6" name="Picture 5"/>
          <p:cNvPicPr>
            <a:picLocks noChangeAspect="1"/>
          </p:cNvPicPr>
          <p:nvPr/>
        </p:nvPicPr>
        <p:blipFill>
          <a:blip r:embed="rId3" cstate="print"/>
          <a:stretch>
            <a:fillRect/>
          </a:stretch>
        </p:blipFill>
        <p:spPr>
          <a:xfrm>
            <a:off x="6323904" y="4249429"/>
            <a:ext cx="2556011" cy="16388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p:cNvSpPr txBox="1"/>
          <p:nvPr/>
        </p:nvSpPr>
        <p:spPr>
          <a:xfrm>
            <a:off x="134683" y="6336835"/>
            <a:ext cx="5672955" cy="369332"/>
          </a:xfrm>
          <a:prstGeom prst="rect">
            <a:avLst/>
          </a:prstGeom>
          <a:noFill/>
        </p:spPr>
        <p:txBody>
          <a:bodyPr wrap="square" rtlCol="0">
            <a:spAutoFit/>
          </a:bodyPr>
          <a:lstStyle/>
          <a:p>
            <a:pPr algn="r"/>
            <a:r>
              <a:rPr lang="en-US" dirty="0"/>
              <a:t>Source: NIOSH and Oak Ridge National Laboratory </a:t>
            </a:r>
          </a:p>
        </p:txBody>
      </p:sp>
      <p:sp>
        <p:nvSpPr>
          <p:cNvPr id="8"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lang="en-US" sz="1400" b="1" dirty="0">
              <a:solidFill>
                <a:schemeClr val="accent2">
                  <a:lumMod val="50000"/>
                </a:schemeClr>
              </a:solidFill>
            </a:endParaRPr>
          </a:p>
        </p:txBody>
      </p:sp>
      <p:pic>
        <p:nvPicPr>
          <p:cNvPr id="3" name="Picture 2"/>
          <p:cNvPicPr>
            <a:picLocks noChangeAspect="1"/>
          </p:cNvPicPr>
          <p:nvPr/>
        </p:nvPicPr>
        <p:blipFill>
          <a:blip r:embed="rId4"/>
          <a:stretch>
            <a:fillRect/>
          </a:stretch>
        </p:blipFill>
        <p:spPr>
          <a:xfrm>
            <a:off x="3926404" y="3820738"/>
            <a:ext cx="2397500" cy="2397500"/>
          </a:xfrm>
          <a:prstGeom prst="rect">
            <a:avLst/>
          </a:prstGeom>
        </p:spPr>
      </p:pic>
      <p:pic>
        <p:nvPicPr>
          <p:cNvPr id="9" name="Picture 8"/>
          <p:cNvPicPr>
            <a:picLocks noChangeAspect="1"/>
          </p:cNvPicPr>
          <p:nvPr/>
        </p:nvPicPr>
        <p:blipFill>
          <a:blip r:embed="rId5"/>
          <a:stretch>
            <a:fillRect/>
          </a:stretch>
        </p:blipFill>
        <p:spPr>
          <a:xfrm>
            <a:off x="2672071" y="3863747"/>
            <a:ext cx="1777532" cy="2473088"/>
          </a:xfrm>
          <a:prstGeom prst="rect">
            <a:avLst/>
          </a:prstGeom>
        </p:spPr>
      </p:pic>
      <p:pic>
        <p:nvPicPr>
          <p:cNvPr id="11" name="Picture 10"/>
          <p:cNvPicPr>
            <a:picLocks noChangeAspect="1"/>
          </p:cNvPicPr>
          <p:nvPr/>
        </p:nvPicPr>
        <p:blipFill>
          <a:blip r:embed="rId6"/>
          <a:stretch>
            <a:fillRect/>
          </a:stretch>
        </p:blipFill>
        <p:spPr>
          <a:xfrm>
            <a:off x="5381124" y="1235074"/>
            <a:ext cx="3587936" cy="2351185"/>
          </a:xfrm>
          <a:prstGeom prst="rect">
            <a:avLst/>
          </a:prstGeom>
        </p:spPr>
      </p:pic>
    </p:spTree>
    <p:extLst>
      <p:ext uri="{BB962C8B-B14F-4D97-AF65-F5344CB8AC3E}">
        <p14:creationId xmlns:p14="http://schemas.microsoft.com/office/powerpoint/2010/main" val="26041296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2542" y="62956"/>
            <a:ext cx="8229600" cy="1143000"/>
          </a:xfrm>
        </p:spPr>
        <p:txBody>
          <a:bodyPr>
            <a:normAutofit/>
          </a:bodyPr>
          <a:lstStyle/>
          <a:p>
            <a:r>
              <a:rPr lang="en-US" dirty="0" smtClean="0"/>
              <a:t>Sticky mats </a:t>
            </a:r>
            <a:endParaRPr lang="en-US" dirty="0"/>
          </a:p>
        </p:txBody>
      </p:sp>
      <p:sp>
        <p:nvSpPr>
          <p:cNvPr id="7" name="TextBox 6"/>
          <p:cNvSpPr txBox="1"/>
          <p:nvPr/>
        </p:nvSpPr>
        <p:spPr>
          <a:xfrm>
            <a:off x="835850" y="4426696"/>
            <a:ext cx="7799521" cy="1815882"/>
          </a:xfrm>
          <a:prstGeom prst="rect">
            <a:avLst/>
          </a:prstGeom>
          <a:noFill/>
        </p:spPr>
        <p:txBody>
          <a:bodyPr wrap="square" rtlCol="0">
            <a:spAutoFit/>
          </a:bodyPr>
          <a:lstStyle/>
          <a:p>
            <a:pPr algn="ctr"/>
            <a:r>
              <a:rPr lang="en-US" sz="2800" dirty="0" smtClean="0"/>
              <a:t>Sticky mats come in packages of ~ 30 mats/pad, usually sold a a set of 4 pads</a:t>
            </a:r>
            <a:endParaRPr lang="en-US" sz="2800" dirty="0"/>
          </a:p>
          <a:p>
            <a:pPr algn="ctr"/>
            <a:r>
              <a:rPr lang="en-US" sz="2800" dirty="0" smtClean="0"/>
              <a:t>Large (3’ x 5’) mats cost: ~$1 per mat</a:t>
            </a:r>
          </a:p>
          <a:p>
            <a:pPr algn="ctr"/>
            <a:r>
              <a:rPr lang="en-US" sz="2800" dirty="0" smtClean="0"/>
              <a:t>1-year cost with daily replacement about $350 </a:t>
            </a:r>
            <a:endParaRPr lang="en-US" sz="2800" dirty="0"/>
          </a:p>
        </p:txBody>
      </p:sp>
      <p:pic>
        <p:nvPicPr>
          <p:cNvPr id="2" name="Picture 1"/>
          <p:cNvPicPr>
            <a:picLocks noChangeAspect="1"/>
          </p:cNvPicPr>
          <p:nvPr/>
        </p:nvPicPr>
        <p:blipFill>
          <a:blip r:embed="rId3"/>
          <a:stretch>
            <a:fillRect/>
          </a:stretch>
        </p:blipFill>
        <p:spPr>
          <a:xfrm>
            <a:off x="5019620" y="1205956"/>
            <a:ext cx="3612522" cy="2523949"/>
          </a:xfrm>
          <a:prstGeom prst="rect">
            <a:avLst/>
          </a:prstGeom>
        </p:spPr>
      </p:pic>
      <p:pic>
        <p:nvPicPr>
          <p:cNvPr id="3" name="Picture 2"/>
          <p:cNvPicPr>
            <a:picLocks noChangeAspect="1"/>
          </p:cNvPicPr>
          <p:nvPr/>
        </p:nvPicPr>
        <p:blipFill>
          <a:blip r:embed="rId4"/>
          <a:stretch>
            <a:fillRect/>
          </a:stretch>
        </p:blipFill>
        <p:spPr>
          <a:xfrm>
            <a:off x="0" y="1205955"/>
            <a:ext cx="4437386" cy="2523949"/>
          </a:xfrm>
          <a:prstGeom prst="rect">
            <a:avLst/>
          </a:prstGeom>
        </p:spPr>
      </p:pic>
    </p:spTree>
    <p:extLst>
      <p:ext uri="{BB962C8B-B14F-4D97-AF65-F5344CB8AC3E}">
        <p14:creationId xmlns:p14="http://schemas.microsoft.com/office/powerpoint/2010/main" val="41428953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2862" y="2130425"/>
            <a:ext cx="5850467" cy="1470025"/>
          </a:xfrm>
        </p:spPr>
        <p:txBody>
          <a:bodyPr/>
          <a:lstStyle/>
          <a:p>
            <a:r>
              <a:rPr lang="en-US" b="1" dirty="0" smtClean="0"/>
              <a:t>Personal Protective Equipment</a:t>
            </a:r>
            <a:endParaRPr lang="en-US" b="1" dirty="0"/>
          </a:p>
        </p:txBody>
      </p:sp>
      <p:sp>
        <p:nvSpPr>
          <p:cNvPr id="3" name="Subtitle 2"/>
          <p:cNvSpPr>
            <a:spLocks noGrp="1"/>
          </p:cNvSpPr>
          <p:nvPr>
            <p:ph type="subTitle" idx="1"/>
          </p:nvPr>
        </p:nvSpPr>
        <p:spPr>
          <a:xfrm>
            <a:off x="1264944" y="4578976"/>
            <a:ext cx="4629380" cy="790037"/>
          </a:xfrm>
        </p:spPr>
        <p:txBody>
          <a:bodyPr>
            <a:normAutofit fontScale="92500"/>
          </a:bodyPr>
          <a:lstStyle/>
          <a:p>
            <a:pPr algn="l"/>
            <a:r>
              <a:rPr lang="en-US" b="1" dirty="0" smtClean="0">
                <a:solidFill>
                  <a:srgbClr val="3366FF"/>
                </a:solidFill>
              </a:rPr>
              <a:t>Why is PPE at the bottom?</a:t>
            </a:r>
            <a:endParaRPr lang="en-US" b="1" dirty="0">
              <a:solidFill>
                <a:srgbClr val="3366FF"/>
              </a:solidFill>
            </a:endParaRPr>
          </a:p>
        </p:txBody>
      </p:sp>
      <p:graphicFrame>
        <p:nvGraphicFramePr>
          <p:cNvPr id="4" name="Diagram 3"/>
          <p:cNvGraphicFramePr/>
          <p:nvPr>
            <p:extLst>
              <p:ext uri="{D42A27DB-BD31-4B8C-83A1-F6EECF244321}">
                <p14:modId xmlns:p14="http://schemas.microsoft.com/office/powerpoint/2010/main" val="2806134318"/>
              </p:ext>
            </p:extLst>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lang="en-US" sz="1400" b="1" dirty="0">
              <a:solidFill>
                <a:schemeClr val="accent2">
                  <a:lumMod val="50000"/>
                </a:schemeClr>
              </a:solidFill>
            </a:endParaRPr>
          </a:p>
        </p:txBody>
      </p:sp>
    </p:spTree>
    <p:extLst>
      <p:ext uri="{BB962C8B-B14F-4D97-AF65-F5344CB8AC3E}">
        <p14:creationId xmlns:p14="http://schemas.microsoft.com/office/powerpoint/2010/main" val="20541262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39123" y="1171344"/>
            <a:ext cx="2361877" cy="4067870"/>
          </a:xfrm>
          <a:prstGeom prst="rect">
            <a:avLst/>
          </a:prstGeom>
        </p:spPr>
      </p:pic>
      <p:pic>
        <p:nvPicPr>
          <p:cNvPr id="10242" name="Picture 11" descr="C:\Documents and Settings\SHANSON\Desktop\FADR Desk Review\Picture1b.png"/>
          <p:cNvPicPr>
            <a:picLocks noChangeAspect="1" noChangeArrowheads="1"/>
          </p:cNvPicPr>
          <p:nvPr/>
        </p:nvPicPr>
        <p:blipFill>
          <a:blip r:embed="rId4" cstate="print"/>
          <a:srcRect/>
          <a:stretch>
            <a:fillRect/>
          </a:stretch>
        </p:blipFill>
        <p:spPr bwMode="auto">
          <a:xfrm>
            <a:off x="3051411" y="1685595"/>
            <a:ext cx="1700212" cy="3511550"/>
          </a:xfrm>
          <a:prstGeom prst="rect">
            <a:avLst/>
          </a:prstGeom>
          <a:noFill/>
          <a:ln w="9525">
            <a:noFill/>
            <a:miter lim="800000"/>
            <a:headEnd/>
            <a:tailEnd/>
          </a:ln>
        </p:spPr>
      </p:pic>
      <p:sp>
        <p:nvSpPr>
          <p:cNvPr id="10243" name="Rectangle 2"/>
          <p:cNvSpPr>
            <a:spLocks noGrp="1" noChangeArrowheads="1"/>
          </p:cNvSpPr>
          <p:nvPr>
            <p:ph type="title"/>
          </p:nvPr>
        </p:nvSpPr>
        <p:spPr>
          <a:xfrm>
            <a:off x="457200" y="5225"/>
            <a:ext cx="8229600" cy="1143000"/>
          </a:xfrm>
        </p:spPr>
        <p:txBody>
          <a:bodyPr/>
          <a:lstStyle/>
          <a:p>
            <a:pPr eaLnBrk="1" hangingPunct="1"/>
            <a:r>
              <a:rPr lang="en-US" sz="3400" dirty="0" smtClean="0"/>
              <a:t>Personal Protective Equipment Overview</a:t>
            </a:r>
          </a:p>
        </p:txBody>
      </p:sp>
      <p:pic>
        <p:nvPicPr>
          <p:cNvPr id="10245" name="Picture 8" descr="C:\Documents and Settings\SHANSON\Desktop\FADR Desk Review\Picture2a.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615850" y="1628445"/>
            <a:ext cx="1941513" cy="3625850"/>
          </a:xfrm>
          <a:prstGeom prst="rect">
            <a:avLst/>
          </a:prstGeom>
          <a:noFill/>
          <a:ln w="9525">
            <a:noFill/>
            <a:miter lim="800000"/>
            <a:headEnd/>
            <a:tailEnd/>
          </a:ln>
        </p:spPr>
      </p:pic>
      <p:pic>
        <p:nvPicPr>
          <p:cNvPr id="10246" name="Picture 9" descr="C:\Documents and Settings\SHANSON\Desktop\FADR Desk Review\Picture1a.png"/>
          <p:cNvPicPr>
            <a:picLocks noChangeAspect="1" noChangeArrowheads="1"/>
          </p:cNvPicPr>
          <p:nvPr/>
        </p:nvPicPr>
        <p:blipFill>
          <a:blip r:embed="rId6" cstate="print"/>
          <a:srcRect/>
          <a:stretch>
            <a:fillRect/>
          </a:stretch>
        </p:blipFill>
        <p:spPr bwMode="auto">
          <a:xfrm>
            <a:off x="4380352" y="1636788"/>
            <a:ext cx="1741487" cy="3532188"/>
          </a:xfrm>
          <a:prstGeom prst="rect">
            <a:avLst/>
          </a:prstGeom>
          <a:noFill/>
          <a:ln w="9525">
            <a:noFill/>
            <a:miter lim="800000"/>
            <a:headEnd/>
            <a:tailEnd/>
          </a:ln>
        </p:spPr>
      </p:pic>
      <p:pic>
        <p:nvPicPr>
          <p:cNvPr id="10247" name="Picture 10" descr="C:\Documents and Settings\SHANSON\Desktop\FADR Desk Review\Picture3a.png"/>
          <p:cNvPicPr>
            <a:picLocks noChangeAspect="1" noChangeArrowheads="1"/>
          </p:cNvPicPr>
          <p:nvPr/>
        </p:nvPicPr>
        <p:blipFill>
          <a:blip r:embed="rId7" cstate="print"/>
          <a:srcRect/>
          <a:stretch>
            <a:fillRect/>
          </a:stretch>
        </p:blipFill>
        <p:spPr bwMode="auto">
          <a:xfrm>
            <a:off x="100602" y="1586376"/>
            <a:ext cx="1828800" cy="3709988"/>
          </a:xfrm>
          <a:prstGeom prst="rect">
            <a:avLst/>
          </a:prstGeom>
          <a:noFill/>
          <a:ln w="9525">
            <a:noFill/>
            <a:miter lim="800000"/>
            <a:headEnd/>
            <a:tailEnd/>
          </a:ln>
        </p:spPr>
      </p:pic>
      <p:sp>
        <p:nvSpPr>
          <p:cNvPr id="15" name="TextBox 14"/>
          <p:cNvSpPr txBox="1"/>
          <p:nvPr/>
        </p:nvSpPr>
        <p:spPr>
          <a:xfrm>
            <a:off x="1043241" y="1189370"/>
            <a:ext cx="7325783" cy="369332"/>
          </a:xfrm>
          <a:prstGeom prst="rect">
            <a:avLst/>
          </a:prstGeom>
          <a:solidFill>
            <a:schemeClr val="accent3">
              <a:lumMod val="20000"/>
              <a:lumOff val="80000"/>
            </a:schemeClr>
          </a:solidFill>
        </p:spPr>
        <p:txBody>
          <a:bodyPr wrap="square" rtlCol="0">
            <a:spAutoFit/>
          </a:bodyPr>
          <a:lstStyle/>
          <a:p>
            <a:pPr algn="ctr"/>
            <a:r>
              <a:rPr lang="en-US" dirty="0" smtClean="0"/>
              <a:t>Which level do you think we may need for handling nanoparticles?</a:t>
            </a:r>
            <a:endParaRPr lang="en-US" dirty="0"/>
          </a:p>
        </p:txBody>
      </p:sp>
      <p:pic>
        <p:nvPicPr>
          <p:cNvPr id="5" name="Picture 4"/>
          <p:cNvPicPr>
            <a:picLocks noChangeAspect="1"/>
          </p:cNvPicPr>
          <p:nvPr/>
        </p:nvPicPr>
        <p:blipFill>
          <a:blip r:embed="rId8"/>
          <a:stretch>
            <a:fillRect/>
          </a:stretch>
        </p:blipFill>
        <p:spPr>
          <a:xfrm>
            <a:off x="7386777" y="1548689"/>
            <a:ext cx="1776463" cy="3590723"/>
          </a:xfrm>
          <a:prstGeom prst="rect">
            <a:avLst/>
          </a:prstGeom>
        </p:spPr>
      </p:pic>
    </p:spTree>
    <p:extLst>
      <p:ext uri="{BB962C8B-B14F-4D97-AF65-F5344CB8AC3E}">
        <p14:creationId xmlns:p14="http://schemas.microsoft.com/office/powerpoint/2010/main" val="24810194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Appropriate Protection</a:t>
            </a:r>
            <a:endParaRPr lang="en-US" dirty="0"/>
          </a:p>
        </p:txBody>
      </p:sp>
      <p:sp>
        <p:nvSpPr>
          <p:cNvPr id="3" name="Rectangle 3"/>
          <p:cNvSpPr txBox="1">
            <a:spLocks noChangeArrowheads="1"/>
          </p:cNvSpPr>
          <p:nvPr/>
        </p:nvSpPr>
        <p:spPr>
          <a:xfrm>
            <a:off x="1581104" y="1743837"/>
            <a:ext cx="3094313" cy="385610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000" dirty="0" smtClean="0"/>
              <a:t>Body</a:t>
            </a:r>
          </a:p>
          <a:p>
            <a:r>
              <a:rPr lang="en-US" sz="4000" dirty="0" smtClean="0"/>
              <a:t>Hands</a:t>
            </a:r>
          </a:p>
          <a:p>
            <a:r>
              <a:rPr lang="en-US" sz="4000" dirty="0" smtClean="0"/>
              <a:t>Eyes</a:t>
            </a:r>
          </a:p>
          <a:p>
            <a:r>
              <a:rPr lang="en-US" sz="4000" dirty="0" smtClean="0"/>
              <a:t>Foot</a:t>
            </a:r>
          </a:p>
          <a:p>
            <a:r>
              <a:rPr lang="en-US" sz="4000" dirty="0" smtClean="0"/>
              <a:t>Respiratory</a:t>
            </a:r>
          </a:p>
        </p:txBody>
      </p:sp>
    </p:spTree>
    <p:extLst>
      <p:ext uri="{BB962C8B-B14F-4D97-AF65-F5344CB8AC3E}">
        <p14:creationId xmlns:p14="http://schemas.microsoft.com/office/powerpoint/2010/main" val="14068460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59432" y="48132"/>
            <a:ext cx="8523287" cy="1216025"/>
          </a:xfrm>
        </p:spPr>
        <p:txBody>
          <a:bodyPr>
            <a:normAutofit/>
          </a:bodyPr>
          <a:lstStyle/>
          <a:p>
            <a:pPr eaLnBrk="1" hangingPunct="1"/>
            <a:r>
              <a:rPr lang="en-US" sz="4000" dirty="0" smtClean="0"/>
              <a:t>Hand protection</a:t>
            </a:r>
          </a:p>
        </p:txBody>
      </p:sp>
      <p:sp>
        <p:nvSpPr>
          <p:cNvPr id="12291" name="Rectangle 4"/>
          <p:cNvSpPr>
            <a:spLocks noGrp="1" noChangeArrowheads="1"/>
          </p:cNvSpPr>
          <p:nvPr>
            <p:ph type="body" sz="half" idx="1"/>
          </p:nvPr>
        </p:nvSpPr>
        <p:spPr>
          <a:xfrm>
            <a:off x="0" y="3928378"/>
            <a:ext cx="5605462" cy="2287494"/>
          </a:xfrm>
        </p:spPr>
        <p:txBody>
          <a:bodyPr/>
          <a:lstStyle/>
          <a:p>
            <a:pPr marL="0" indent="0" eaLnBrk="1" hangingPunct="1"/>
            <a:r>
              <a:rPr lang="en-US" sz="2800" dirty="0" smtClean="0">
                <a:solidFill>
                  <a:schemeClr val="accent6"/>
                </a:solidFill>
              </a:rPr>
              <a:t> Nitrile (most generally used)</a:t>
            </a:r>
          </a:p>
          <a:p>
            <a:pPr marL="0" indent="0" eaLnBrk="1" hangingPunct="1"/>
            <a:r>
              <a:rPr lang="en-US" sz="2800" dirty="0" smtClean="0">
                <a:solidFill>
                  <a:schemeClr val="accent6"/>
                </a:solidFill>
              </a:rPr>
              <a:t> Neoprene</a:t>
            </a:r>
          </a:p>
          <a:p>
            <a:pPr marL="0" indent="0" eaLnBrk="1" hangingPunct="1"/>
            <a:r>
              <a:rPr lang="en-US" sz="2800" dirty="0" smtClean="0">
                <a:solidFill>
                  <a:schemeClr val="accent6"/>
                </a:solidFill>
              </a:rPr>
              <a:t> Polyvinyl chloride (PVC)</a:t>
            </a:r>
            <a:endParaRPr lang="en-US" sz="2800" b="1" dirty="0" smtClean="0">
              <a:solidFill>
                <a:schemeClr val="accent6"/>
              </a:solidFill>
            </a:endParaRPr>
          </a:p>
          <a:p>
            <a:pPr marL="0" indent="0" eaLnBrk="1" hangingPunct="1"/>
            <a:r>
              <a:rPr lang="en-US" sz="2800" dirty="0" smtClean="0">
                <a:solidFill>
                  <a:schemeClr val="accent6"/>
                </a:solidFill>
              </a:rPr>
              <a:t> Latex </a:t>
            </a:r>
          </a:p>
        </p:txBody>
      </p:sp>
      <p:grpSp>
        <p:nvGrpSpPr>
          <p:cNvPr id="3" name="Group 2"/>
          <p:cNvGrpSpPr/>
          <p:nvPr/>
        </p:nvGrpSpPr>
        <p:grpSpPr>
          <a:xfrm>
            <a:off x="5027887" y="2644618"/>
            <a:ext cx="3854832" cy="2658268"/>
            <a:chOff x="5027887" y="2644618"/>
            <a:chExt cx="3854832" cy="2658268"/>
          </a:xfrm>
        </p:grpSpPr>
        <p:pic>
          <p:nvPicPr>
            <p:cNvPr id="2" name="Picture 1" descr="DSC_0073.JPG"/>
            <p:cNvPicPr>
              <a:picLocks noChangeAspect="1"/>
            </p:cNvPicPr>
            <p:nvPr/>
          </p:nvPicPr>
          <p:blipFill rotWithShape="1">
            <a:blip r:embed="rId3" cstate="print">
              <a:extLst>
                <a:ext uri="{28A0092B-C50C-407E-A947-70E740481C1C}">
                  <a14:useLocalDpi xmlns:a14="http://schemas.microsoft.com/office/drawing/2010/main" val="0"/>
                </a:ext>
              </a:extLst>
            </a:blip>
            <a:srcRect l="15185" t="16015" r="17778" b="15748"/>
            <a:stretch/>
          </p:blipFill>
          <p:spPr>
            <a:xfrm>
              <a:off x="5027887" y="2644618"/>
              <a:ext cx="3854832" cy="26089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p:cNvSpPr txBox="1"/>
            <p:nvPr/>
          </p:nvSpPr>
          <p:spPr>
            <a:xfrm>
              <a:off x="5188403" y="4841221"/>
              <a:ext cx="2709327" cy="461665"/>
            </a:xfrm>
            <a:prstGeom prst="rect">
              <a:avLst/>
            </a:prstGeom>
            <a:noFill/>
          </p:spPr>
          <p:txBody>
            <a:bodyPr wrap="square" rtlCol="0">
              <a:spAutoFit/>
            </a:bodyPr>
            <a:lstStyle/>
            <a:p>
              <a:r>
                <a:rPr lang="en-US" sz="2400" b="1" dirty="0" smtClean="0">
                  <a:solidFill>
                    <a:schemeClr val="accent2"/>
                  </a:solidFill>
                </a:rPr>
                <a:t>Nitrile gloves</a:t>
              </a:r>
              <a:endParaRPr lang="en-US" sz="2400" b="1" dirty="0">
                <a:solidFill>
                  <a:schemeClr val="accent2"/>
                </a:solidFill>
              </a:endParaRPr>
            </a:p>
          </p:txBody>
        </p:sp>
      </p:grpSp>
      <p:sp>
        <p:nvSpPr>
          <p:cNvPr id="7"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lang="en-US" sz="1400" b="1" dirty="0">
              <a:solidFill>
                <a:schemeClr val="accent2">
                  <a:lumMod val="50000"/>
                </a:schemeClr>
              </a:solidFill>
            </a:endParaRPr>
          </a:p>
        </p:txBody>
      </p:sp>
      <p:sp>
        <p:nvSpPr>
          <p:cNvPr id="8" name="Rectangle 2"/>
          <p:cNvSpPr txBox="1">
            <a:spLocks noChangeArrowheads="1"/>
          </p:cNvSpPr>
          <p:nvPr/>
        </p:nvSpPr>
        <p:spPr>
          <a:xfrm>
            <a:off x="1186770" y="1062686"/>
            <a:ext cx="6490150" cy="12160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Small nanoparticles may enter the body through the skin</a:t>
            </a:r>
          </a:p>
        </p:txBody>
      </p:sp>
      <p:sp>
        <p:nvSpPr>
          <p:cNvPr id="9" name="Rectangle 2"/>
          <p:cNvSpPr txBox="1">
            <a:spLocks noChangeArrowheads="1"/>
          </p:cNvSpPr>
          <p:nvPr/>
        </p:nvSpPr>
        <p:spPr>
          <a:xfrm>
            <a:off x="359432" y="2644618"/>
            <a:ext cx="4867451" cy="1216025"/>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t>NIOSH recommends wearing</a:t>
            </a:r>
          </a:p>
          <a:p>
            <a:pPr algn="l"/>
            <a:r>
              <a:rPr lang="en-US" sz="3200" dirty="0" smtClean="0"/>
              <a:t>gloves whenever handling </a:t>
            </a:r>
            <a:r>
              <a:rPr lang="en-US" sz="3200" dirty="0" err="1" smtClean="0"/>
              <a:t>nanopartilces</a:t>
            </a:r>
            <a:endParaRPr lang="en-US" sz="3200" dirty="0" smtClean="0"/>
          </a:p>
        </p:txBody>
      </p:sp>
    </p:spTree>
    <p:extLst>
      <p:ext uri="{BB962C8B-B14F-4D97-AF65-F5344CB8AC3E}">
        <p14:creationId xmlns:p14="http://schemas.microsoft.com/office/powerpoint/2010/main" val="32258574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334780"/>
            <a:ext cx="3832225" cy="523220"/>
          </a:xfrm>
          <a:prstGeom prst="rect">
            <a:avLst/>
          </a:prstGeom>
          <a:noFill/>
        </p:spPr>
        <p:txBody>
          <a:bodyPr>
            <a:spAutoFit/>
          </a:bodyPr>
          <a:lstStyle/>
          <a:p>
            <a:pPr>
              <a:defRPr/>
            </a:pPr>
            <a:r>
              <a:rPr lang="en-US" sz="2800" dirty="0">
                <a:solidFill>
                  <a:srgbClr val="800000"/>
                </a:solidFill>
                <a:latin typeface="+mj-lt"/>
                <a:cs typeface="ＭＳ Ｐゴシック" charset="-128"/>
              </a:rPr>
              <a:t>Must meet ANSI Z-87.1</a:t>
            </a:r>
          </a:p>
        </p:txBody>
      </p:sp>
      <p:pic>
        <p:nvPicPr>
          <p:cNvPr id="2" name="Picture 1" descr="DSC_0066.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0794" t="16043" r="7044" b="12416"/>
          <a:stretch/>
        </p:blipFill>
        <p:spPr>
          <a:xfrm>
            <a:off x="1703265" y="1253005"/>
            <a:ext cx="5791202" cy="3352800"/>
          </a:xfrm>
          <a:prstGeom prst="rect">
            <a:avLst/>
          </a:prstGeom>
        </p:spPr>
      </p:pic>
      <p:sp>
        <p:nvSpPr>
          <p:cNvPr id="7"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lang="en-US" sz="1400" b="1" dirty="0">
              <a:solidFill>
                <a:schemeClr val="accent2">
                  <a:lumMod val="50000"/>
                </a:schemeClr>
              </a:solidFill>
            </a:endParaRPr>
          </a:p>
        </p:txBody>
      </p:sp>
      <p:sp>
        <p:nvSpPr>
          <p:cNvPr id="3" name="TextBox 2"/>
          <p:cNvSpPr txBox="1"/>
          <p:nvPr/>
        </p:nvSpPr>
        <p:spPr>
          <a:xfrm>
            <a:off x="326167" y="4942014"/>
            <a:ext cx="8090888" cy="1200329"/>
          </a:xfrm>
          <a:prstGeom prst="rect">
            <a:avLst/>
          </a:prstGeom>
          <a:noFill/>
        </p:spPr>
        <p:txBody>
          <a:bodyPr wrap="square" rtlCol="0">
            <a:spAutoFit/>
          </a:bodyPr>
          <a:lstStyle/>
          <a:p>
            <a:pPr marL="285750" indent="-285750">
              <a:buFont typeface="Arial"/>
              <a:buChar char="•"/>
            </a:pPr>
            <a:r>
              <a:rPr lang="en-US" b="1" dirty="0">
                <a:solidFill>
                  <a:srgbClr val="000000"/>
                </a:solidFill>
              </a:rPr>
              <a:t>Eye protection with splash shields is standard practice in any laboratory and should always be </a:t>
            </a:r>
            <a:r>
              <a:rPr lang="en-US" b="1" dirty="0" smtClean="0">
                <a:solidFill>
                  <a:srgbClr val="000000"/>
                </a:solidFill>
              </a:rPr>
              <a:t>used.</a:t>
            </a:r>
          </a:p>
          <a:p>
            <a:pPr marL="285750" indent="-285750">
              <a:buFont typeface="Arial"/>
              <a:buChar char="•"/>
            </a:pPr>
            <a:r>
              <a:rPr lang="en-US" b="1" dirty="0" smtClean="0">
                <a:solidFill>
                  <a:srgbClr val="000000"/>
                </a:solidFill>
              </a:rPr>
              <a:t>Goggles </a:t>
            </a:r>
            <a:r>
              <a:rPr lang="en-US" b="1" dirty="0">
                <a:solidFill>
                  <a:srgbClr val="000000"/>
                </a:solidFill>
              </a:rPr>
              <a:t>are even </a:t>
            </a:r>
            <a:r>
              <a:rPr lang="en-US" b="1" dirty="0" smtClean="0">
                <a:solidFill>
                  <a:srgbClr val="000000"/>
                </a:solidFill>
              </a:rPr>
              <a:t>better.</a:t>
            </a:r>
          </a:p>
          <a:p>
            <a:pPr marL="285750" indent="-285750">
              <a:buFont typeface="Arial"/>
              <a:buChar char="•"/>
            </a:pPr>
            <a:r>
              <a:rPr lang="en-US" b="1" dirty="0" smtClean="0">
                <a:solidFill>
                  <a:srgbClr val="000000"/>
                </a:solidFill>
              </a:rPr>
              <a:t>Sometimes </a:t>
            </a:r>
            <a:r>
              <a:rPr lang="en-US" b="1" dirty="0">
                <a:solidFill>
                  <a:srgbClr val="000000"/>
                </a:solidFill>
              </a:rPr>
              <a:t>eye protection </a:t>
            </a:r>
            <a:r>
              <a:rPr lang="en-US" b="1" dirty="0" smtClean="0">
                <a:solidFill>
                  <a:srgbClr val="000000"/>
                </a:solidFill>
              </a:rPr>
              <a:t>is combined </a:t>
            </a:r>
            <a:r>
              <a:rPr lang="en-US" b="1" dirty="0">
                <a:solidFill>
                  <a:srgbClr val="000000"/>
                </a:solidFill>
              </a:rPr>
              <a:t>with respiratory protection</a:t>
            </a:r>
            <a:endParaRPr lang="en-US" dirty="0"/>
          </a:p>
        </p:txBody>
      </p:sp>
      <p:sp>
        <p:nvSpPr>
          <p:cNvPr id="4" name="Title 3"/>
          <p:cNvSpPr>
            <a:spLocks noGrp="1"/>
          </p:cNvSpPr>
          <p:nvPr>
            <p:ph type="title"/>
          </p:nvPr>
        </p:nvSpPr>
        <p:spPr>
          <a:xfrm>
            <a:off x="461460" y="53041"/>
            <a:ext cx="8229600" cy="1143000"/>
          </a:xfrm>
        </p:spPr>
        <p:txBody>
          <a:bodyPr/>
          <a:lstStyle/>
          <a:p>
            <a:r>
              <a:rPr lang="en-US" dirty="0" smtClean="0"/>
              <a:t>Eye Protection</a:t>
            </a:r>
            <a:endParaRPr lang="en-US" dirty="0"/>
          </a:p>
        </p:txBody>
      </p:sp>
    </p:spTree>
    <p:extLst>
      <p:ext uri="{BB962C8B-B14F-4D97-AF65-F5344CB8AC3E}">
        <p14:creationId xmlns:p14="http://schemas.microsoft.com/office/powerpoint/2010/main" val="34317892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514707" y="861924"/>
            <a:ext cx="2168008" cy="3252012"/>
          </a:xfrm>
          <a:prstGeom prst="rect">
            <a:avLst/>
          </a:prstGeom>
        </p:spPr>
      </p:pic>
      <p:sp>
        <p:nvSpPr>
          <p:cNvPr id="6" name="Rectangle 5"/>
          <p:cNvSpPr/>
          <p:nvPr/>
        </p:nvSpPr>
        <p:spPr>
          <a:xfrm>
            <a:off x="365568" y="6196031"/>
            <a:ext cx="7662361" cy="369332"/>
          </a:xfrm>
          <a:prstGeom prst="rect">
            <a:avLst/>
          </a:prstGeom>
        </p:spPr>
        <p:txBody>
          <a:bodyPr wrap="square">
            <a:spAutoFit/>
          </a:bodyPr>
          <a:lstStyle/>
          <a:p>
            <a:r>
              <a:rPr lang="en-US" dirty="0"/>
              <a:t>https://</a:t>
            </a:r>
            <a:r>
              <a:rPr lang="en-US" dirty="0" err="1"/>
              <a:t>depts.washington.edu</a:t>
            </a:r>
            <a:r>
              <a:rPr lang="en-US" dirty="0"/>
              <a:t>/</a:t>
            </a:r>
            <a:r>
              <a:rPr lang="en-US" dirty="0" err="1"/>
              <a:t>chem</a:t>
            </a:r>
            <a:r>
              <a:rPr lang="en-US" dirty="0"/>
              <a:t>/courses/images/</a:t>
            </a:r>
            <a:r>
              <a:rPr lang="en-US" dirty="0" err="1"/>
              <a:t>coat.jpg</a:t>
            </a:r>
            <a:endParaRPr lang="en-US" dirty="0"/>
          </a:p>
        </p:txBody>
      </p:sp>
      <p:pic>
        <p:nvPicPr>
          <p:cNvPr id="7" name="Picture 6"/>
          <p:cNvPicPr>
            <a:picLocks noChangeAspect="1"/>
          </p:cNvPicPr>
          <p:nvPr/>
        </p:nvPicPr>
        <p:blipFill>
          <a:blip r:embed="rId3"/>
          <a:stretch>
            <a:fillRect/>
          </a:stretch>
        </p:blipFill>
        <p:spPr>
          <a:xfrm>
            <a:off x="1035688" y="802337"/>
            <a:ext cx="3584152" cy="2986793"/>
          </a:xfrm>
          <a:prstGeom prst="rect">
            <a:avLst/>
          </a:prstGeom>
        </p:spPr>
      </p:pic>
      <p:sp>
        <p:nvSpPr>
          <p:cNvPr id="8" name="Rectangle 7"/>
          <p:cNvSpPr/>
          <p:nvPr/>
        </p:nvSpPr>
        <p:spPr>
          <a:xfrm>
            <a:off x="365568" y="5549700"/>
            <a:ext cx="8537132" cy="646331"/>
          </a:xfrm>
          <a:prstGeom prst="rect">
            <a:avLst/>
          </a:prstGeom>
        </p:spPr>
        <p:txBody>
          <a:bodyPr wrap="square">
            <a:spAutoFit/>
          </a:bodyPr>
          <a:lstStyle/>
          <a:p>
            <a:r>
              <a:rPr lang="en-US" dirty="0"/>
              <a:t>http://</a:t>
            </a:r>
            <a:r>
              <a:rPr lang="en-US" dirty="0" err="1"/>
              <a:t>www.safetysupplyamerica.com</a:t>
            </a:r>
            <a:r>
              <a:rPr lang="en-US" dirty="0"/>
              <a:t>/p-2989-tyvek-lab-coat-snap-front-collar-no-pocket-30case.aspx</a:t>
            </a:r>
          </a:p>
        </p:txBody>
      </p:sp>
      <p:sp>
        <p:nvSpPr>
          <p:cNvPr id="9" name="TextBox 8"/>
          <p:cNvSpPr txBox="1"/>
          <p:nvPr/>
        </p:nvSpPr>
        <p:spPr>
          <a:xfrm>
            <a:off x="1362476" y="3741303"/>
            <a:ext cx="2685351" cy="646331"/>
          </a:xfrm>
          <a:prstGeom prst="rect">
            <a:avLst/>
          </a:prstGeom>
          <a:noFill/>
        </p:spPr>
        <p:txBody>
          <a:bodyPr wrap="none" rtlCol="0">
            <a:spAutoFit/>
          </a:bodyPr>
          <a:lstStyle/>
          <a:p>
            <a:pPr algn="ctr"/>
            <a:r>
              <a:rPr lang="en-US" dirty="0" smtClean="0"/>
              <a:t>Disposable </a:t>
            </a:r>
            <a:r>
              <a:rPr lang="en-US" dirty="0" err="1" smtClean="0"/>
              <a:t>Tyvek</a:t>
            </a:r>
            <a:r>
              <a:rPr lang="en-US" dirty="0" smtClean="0"/>
              <a:t> lab coats</a:t>
            </a:r>
          </a:p>
          <a:p>
            <a:pPr algn="ctr"/>
            <a:r>
              <a:rPr lang="en-US" dirty="0" smtClean="0"/>
              <a:t>~$5.-10 each</a:t>
            </a:r>
            <a:endParaRPr lang="en-US" dirty="0"/>
          </a:p>
        </p:txBody>
      </p:sp>
      <p:sp>
        <p:nvSpPr>
          <p:cNvPr id="10" name="TextBox 9"/>
          <p:cNvSpPr txBox="1"/>
          <p:nvPr/>
        </p:nvSpPr>
        <p:spPr>
          <a:xfrm>
            <a:off x="5209033" y="3929270"/>
            <a:ext cx="3020253" cy="369332"/>
          </a:xfrm>
          <a:prstGeom prst="rect">
            <a:avLst/>
          </a:prstGeom>
          <a:noFill/>
        </p:spPr>
        <p:txBody>
          <a:bodyPr wrap="none" rtlCol="0">
            <a:spAutoFit/>
          </a:bodyPr>
          <a:lstStyle/>
          <a:p>
            <a:pPr algn="ctr"/>
            <a:r>
              <a:rPr lang="en-US" dirty="0" smtClean="0"/>
              <a:t>Re-usable (washable) </a:t>
            </a:r>
            <a:r>
              <a:rPr lang="en-US" dirty="0" err="1" smtClean="0"/>
              <a:t>labcoats</a:t>
            </a:r>
            <a:endParaRPr lang="en-US" dirty="0"/>
          </a:p>
        </p:txBody>
      </p:sp>
      <p:sp>
        <p:nvSpPr>
          <p:cNvPr id="11" name="TextBox 10"/>
          <p:cNvSpPr txBox="1"/>
          <p:nvPr/>
        </p:nvSpPr>
        <p:spPr>
          <a:xfrm>
            <a:off x="348471" y="4414174"/>
            <a:ext cx="8542738" cy="954107"/>
          </a:xfrm>
          <a:prstGeom prst="rect">
            <a:avLst/>
          </a:prstGeom>
          <a:noFill/>
        </p:spPr>
        <p:txBody>
          <a:bodyPr wrap="square" rtlCol="0">
            <a:spAutoFit/>
          </a:bodyPr>
          <a:lstStyle/>
          <a:p>
            <a:pPr algn="ctr"/>
            <a:r>
              <a:rPr lang="en-US" sz="2800" b="1" dirty="0" err="1" smtClean="0">
                <a:solidFill>
                  <a:srgbClr val="800000"/>
                </a:solidFill>
              </a:rPr>
              <a:t>Tyvek</a:t>
            </a:r>
            <a:r>
              <a:rPr lang="en-US" sz="2800" b="1" dirty="0" smtClean="0">
                <a:solidFill>
                  <a:srgbClr val="800000"/>
                </a:solidFill>
              </a:rPr>
              <a:t> </a:t>
            </a:r>
            <a:r>
              <a:rPr lang="en-US" sz="2800" b="1" dirty="0" err="1" smtClean="0">
                <a:solidFill>
                  <a:srgbClr val="800000"/>
                </a:solidFill>
              </a:rPr>
              <a:t>labcoats</a:t>
            </a:r>
            <a:r>
              <a:rPr lang="en-US" sz="2800" b="1" dirty="0" smtClean="0">
                <a:solidFill>
                  <a:srgbClr val="800000"/>
                </a:solidFill>
              </a:rPr>
              <a:t> provide much better protection against nanoparticles but can melt upon exposure to flame </a:t>
            </a:r>
            <a:endParaRPr lang="en-US" sz="2800" b="1" dirty="0">
              <a:solidFill>
                <a:srgbClr val="800000"/>
              </a:solidFill>
            </a:endParaRPr>
          </a:p>
        </p:txBody>
      </p:sp>
      <p:sp>
        <p:nvSpPr>
          <p:cNvPr id="2" name="Title 1"/>
          <p:cNvSpPr>
            <a:spLocks noGrp="1"/>
          </p:cNvSpPr>
          <p:nvPr>
            <p:ph type="title"/>
          </p:nvPr>
        </p:nvSpPr>
        <p:spPr>
          <a:xfrm>
            <a:off x="648744" y="22174"/>
            <a:ext cx="8229600" cy="1143000"/>
          </a:xfrm>
        </p:spPr>
        <p:txBody>
          <a:bodyPr/>
          <a:lstStyle/>
          <a:p>
            <a:r>
              <a:rPr lang="en-US" dirty="0" smtClean="0"/>
              <a:t>Body protection: Lab Coats</a:t>
            </a:r>
            <a:endParaRPr lang="en-US" dirty="0"/>
          </a:p>
        </p:txBody>
      </p:sp>
    </p:spTree>
    <p:extLst>
      <p:ext uri="{BB962C8B-B14F-4D97-AF65-F5344CB8AC3E}">
        <p14:creationId xmlns:p14="http://schemas.microsoft.com/office/powerpoint/2010/main" val="4216927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fontScale="90000"/>
          </a:bodyPr>
          <a:lstStyle/>
          <a:p>
            <a:r>
              <a:rPr lang="en-US" dirty="0" smtClean="0"/>
              <a:t>Incidental Nanoparticles’ Health Effects</a:t>
            </a:r>
            <a:endParaRPr lang="en-US" dirty="0"/>
          </a:p>
        </p:txBody>
      </p:sp>
      <p:graphicFrame>
        <p:nvGraphicFramePr>
          <p:cNvPr id="307203" name="Group 3"/>
          <p:cNvGraphicFramePr>
            <a:graphicFrameLocks noGrp="1"/>
          </p:cNvGraphicFramePr>
          <p:nvPr>
            <p:ph idx="1"/>
            <p:extLst>
              <p:ext uri="{D42A27DB-BD31-4B8C-83A1-F6EECF244321}">
                <p14:modId xmlns:p14="http://schemas.microsoft.com/office/powerpoint/2010/main" val="2114338345"/>
              </p:ext>
            </p:extLst>
          </p:nvPr>
        </p:nvGraphicFramePr>
        <p:xfrm>
          <a:off x="717577" y="2022988"/>
          <a:ext cx="8141728" cy="3508376"/>
        </p:xfrm>
        <a:graphic>
          <a:graphicData uri="http://schemas.openxmlformats.org/drawingml/2006/table">
            <a:tbl>
              <a:tblPr firstRow="1">
                <a:tableStyleId>{912C8C85-51F0-491E-9774-3900AFEF0FD7}</a:tableStyleId>
              </a:tblPr>
              <a:tblGrid>
                <a:gridCol w="2375247"/>
                <a:gridCol w="5766481"/>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rPr>
                        <a:t>Human Origin (Incidental)</a:t>
                      </a:r>
                      <a:endParaRPr kumimoji="0" lang="en-US" sz="2400" b="0" i="0" u="none" strike="noStrike" cap="none" normalizeH="0" baseline="0" dirty="0" smtClean="0">
                        <a:ln>
                          <a:noFill/>
                        </a:ln>
                        <a:solidFill>
                          <a:srgbClr val="000066"/>
                        </a:solidFill>
                        <a:effectLst/>
                        <a:latin typeface="Calibri"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rPr>
                        <a:t>Health Impacts</a:t>
                      </a:r>
                      <a:endParaRPr kumimoji="0" lang="en-US" sz="2400" b="0" i="0" u="none" strike="noStrike" cap="none" normalizeH="0" baseline="0" dirty="0" smtClean="0">
                        <a:ln>
                          <a:noFill/>
                        </a:ln>
                        <a:solidFill>
                          <a:srgbClr val="000066"/>
                        </a:solidFill>
                        <a:effectLst/>
                        <a:latin typeface="Calibri" pitchFamily="34" charset="0"/>
                      </a:endParaRPr>
                    </a:p>
                  </a:txBody>
                  <a:tcPr anchor="ctr" horzOverflow="overflow"/>
                </a:tc>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Cooking smoke</a:t>
                      </a:r>
                      <a:endParaRPr kumimoji="0" lang="en-US" sz="2000" b="1" i="0" u="none" strike="noStrike" cap="none" normalizeH="0" baseline="0" dirty="0" smtClean="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kern="1200" dirty="0" smtClean="0">
                          <a:solidFill>
                            <a:schemeClr val="tx1"/>
                          </a:solidFill>
                          <a:latin typeface="+mn-lt"/>
                          <a:ea typeface="+mn-ea"/>
                          <a:cs typeface="+mn-cs"/>
                        </a:rPr>
                        <a:t>Pneumonia; chronic respiratory disease; lung cancer</a:t>
                      </a:r>
                    </a:p>
                  </a:txBody>
                  <a:tcPr anchor="ctr" horzOverflow="overflow"/>
                </a:tc>
              </a:tr>
              <a:tr h="479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Diesel exhaust</a:t>
                      </a:r>
                      <a:endParaRPr kumimoji="0" lang="en-US" sz="2000" b="1" i="0" u="none" strike="noStrike" cap="none" normalizeH="0" baseline="0" dirty="0" smtClean="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kern="1200" dirty="0" smtClean="0">
                          <a:solidFill>
                            <a:schemeClr val="tx1"/>
                          </a:solidFill>
                          <a:latin typeface="+mn-lt"/>
                          <a:ea typeface="+mn-ea"/>
                          <a:cs typeface="+mn-cs"/>
                        </a:rPr>
                        <a:t>Cancer; respiratory</a:t>
                      </a:r>
                      <a:r>
                        <a:rPr kumimoji="0" lang="en-US" sz="2000" kern="1200" baseline="0" dirty="0" smtClean="0">
                          <a:solidFill>
                            <a:schemeClr val="tx1"/>
                          </a:solidFill>
                          <a:latin typeface="+mn-lt"/>
                          <a:ea typeface="+mn-ea"/>
                          <a:cs typeface="+mn-cs"/>
                        </a:rPr>
                        <a:t> disease</a:t>
                      </a:r>
                      <a:endParaRPr kumimoji="0" lang="en-US" sz="2000" kern="1200" dirty="0" smtClean="0">
                        <a:solidFill>
                          <a:schemeClr val="tx1"/>
                        </a:solidFill>
                        <a:latin typeface="+mn-lt"/>
                        <a:ea typeface="+mn-ea"/>
                        <a:cs typeface="+mn-cs"/>
                      </a:endParaRPr>
                    </a:p>
                  </a:txBody>
                  <a:tcPr anchor="ctr" horzOverflow="overflow"/>
                </a:tc>
              </a:tr>
              <a:tr h="509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Welding fumes</a:t>
                      </a:r>
                      <a:endParaRPr kumimoji="0" lang="en-US" sz="2000" b="1" i="0" u="none" strike="noStrike" cap="none" normalizeH="0" baseline="0" dirty="0" smtClean="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kern="1200" dirty="0" smtClean="0">
                          <a:solidFill>
                            <a:schemeClr val="tx1"/>
                          </a:solidFill>
                          <a:latin typeface="+mn-lt"/>
                          <a:ea typeface="+mn-ea"/>
                          <a:cs typeface="+mn-cs"/>
                        </a:rPr>
                        <a:t>Metal fume fever; infertility; benign pneumoconiosis</a:t>
                      </a:r>
                    </a:p>
                  </a:txBody>
                  <a:tcPr anchor="ctr" horzOverflow="overflow"/>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Industrial emissions/effluents</a:t>
                      </a:r>
                      <a:endParaRPr kumimoji="0" lang="en-US" sz="2000" b="1" i="0" u="none" strike="noStrike" cap="none" normalizeH="0" baseline="0" dirty="0" smtClean="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kern="1200" dirty="0" smtClean="0">
                          <a:solidFill>
                            <a:schemeClr val="tx1"/>
                          </a:solidFill>
                          <a:latin typeface="+mn-lt"/>
                          <a:ea typeface="+mn-ea"/>
                          <a:cs typeface="+mn-cs"/>
                        </a:rPr>
                        <a:t>Asthma,  atherosclerosis, chronic obstructive pulmonary disease</a:t>
                      </a:r>
                    </a:p>
                  </a:txBody>
                  <a:tcPr anchor="ctr" horzOverflow="overflow"/>
                </a:tc>
              </a:tr>
              <a:tr h="479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Sandblasting</a:t>
                      </a:r>
                      <a:endParaRPr kumimoji="0" lang="en-US" sz="2000" b="1" i="0" u="none" strike="noStrike" cap="none" normalizeH="0" baseline="0" dirty="0" smtClean="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kern="1200" dirty="0" smtClean="0">
                          <a:solidFill>
                            <a:schemeClr val="tx1"/>
                          </a:solidFill>
                          <a:latin typeface="+mn-lt"/>
                          <a:ea typeface="+mn-ea"/>
                          <a:cs typeface="+mn-cs"/>
                        </a:rPr>
                        <a:t>Silicosis</a:t>
                      </a:r>
                    </a:p>
                  </a:txBody>
                  <a:tcPr anchor="ctr" horzOverflow="overflow"/>
                </a:tc>
              </a:tr>
            </a:tbl>
          </a:graphicData>
        </a:graphic>
      </p:graphicFrame>
    </p:spTree>
    <p:extLst>
      <p:ext uri="{BB962C8B-B14F-4D97-AF65-F5344CB8AC3E}">
        <p14:creationId xmlns:p14="http://schemas.microsoft.com/office/powerpoint/2010/main" val="3460759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24568" y="1441590"/>
            <a:ext cx="8544011" cy="1143000"/>
          </a:xfrm>
        </p:spPr>
        <p:txBody>
          <a:bodyPr>
            <a:noAutofit/>
          </a:bodyPr>
          <a:lstStyle/>
          <a:p>
            <a:pPr eaLnBrk="1" hangingPunct="1"/>
            <a:r>
              <a:rPr lang="en-US" sz="2800" b="1" dirty="0" smtClean="0"/>
              <a:t>Respirators may be required or recommended for some </a:t>
            </a:r>
            <a:r>
              <a:rPr lang="en-US" sz="2800" b="1" dirty="0" err="1" smtClean="0"/>
              <a:t>nano</a:t>
            </a:r>
            <a:r>
              <a:rPr lang="en-US" sz="2800" b="1" dirty="0" smtClean="0"/>
              <a:t> operations when engineering controls cannot reduce NP exposure to an acceptable level.</a:t>
            </a:r>
            <a:br>
              <a:rPr lang="en-US" sz="2800" b="1" dirty="0" smtClean="0"/>
            </a:br>
            <a:endParaRPr lang="en-US" sz="2800" b="1" dirty="0" smtClean="0"/>
          </a:p>
        </p:txBody>
      </p:sp>
      <p:sp>
        <p:nvSpPr>
          <p:cNvPr id="15363" name="Rectangle 3"/>
          <p:cNvSpPr>
            <a:spLocks noGrp="1" noChangeArrowheads="1"/>
          </p:cNvSpPr>
          <p:nvPr>
            <p:ph type="body" idx="1"/>
          </p:nvPr>
        </p:nvSpPr>
        <p:spPr>
          <a:xfrm>
            <a:off x="319340" y="3193389"/>
            <a:ext cx="4077234" cy="4124325"/>
          </a:xfrm>
        </p:spPr>
        <p:txBody>
          <a:bodyPr/>
          <a:lstStyle/>
          <a:p>
            <a:pPr marL="0" indent="0">
              <a:lnSpc>
                <a:spcPct val="85000"/>
              </a:lnSpc>
              <a:spcBef>
                <a:spcPct val="0"/>
              </a:spcBef>
              <a:buNone/>
            </a:pPr>
            <a:endParaRPr lang="en-US" sz="2800" dirty="0" smtClean="0">
              <a:cs typeface="Arial"/>
            </a:endParaRPr>
          </a:p>
          <a:p>
            <a:pPr marL="342900" indent="-342900">
              <a:lnSpc>
                <a:spcPct val="85000"/>
              </a:lnSpc>
              <a:spcAft>
                <a:spcPct val="20000"/>
              </a:spcAft>
            </a:pPr>
            <a:r>
              <a:rPr lang="en-US" sz="2800" b="1" dirty="0" smtClean="0">
                <a:cs typeface="Arial"/>
              </a:rPr>
              <a:t>Written program</a:t>
            </a:r>
          </a:p>
          <a:p>
            <a:pPr marL="342900" indent="-342900" eaLnBrk="1" hangingPunct="1">
              <a:lnSpc>
                <a:spcPct val="85000"/>
              </a:lnSpc>
              <a:spcAft>
                <a:spcPct val="20000"/>
              </a:spcAft>
            </a:pPr>
            <a:r>
              <a:rPr lang="en-US" sz="2800" b="1" dirty="0" smtClean="0">
                <a:cs typeface="Arial"/>
              </a:rPr>
              <a:t>Training</a:t>
            </a:r>
          </a:p>
          <a:p>
            <a:pPr marL="342900" indent="-342900" eaLnBrk="1" hangingPunct="1">
              <a:lnSpc>
                <a:spcPct val="85000"/>
              </a:lnSpc>
              <a:spcAft>
                <a:spcPct val="20000"/>
              </a:spcAft>
            </a:pPr>
            <a:r>
              <a:rPr lang="en-US" sz="2800" b="1" dirty="0" smtClean="0">
                <a:cs typeface="Arial"/>
              </a:rPr>
              <a:t>Medical evaluation</a:t>
            </a:r>
          </a:p>
          <a:p>
            <a:pPr marL="342900" indent="-342900" eaLnBrk="1" hangingPunct="1">
              <a:lnSpc>
                <a:spcPct val="85000"/>
              </a:lnSpc>
              <a:spcAft>
                <a:spcPct val="20000"/>
              </a:spcAft>
            </a:pPr>
            <a:r>
              <a:rPr lang="en-US" sz="2800" b="1" dirty="0" smtClean="0">
                <a:cs typeface="Arial"/>
              </a:rPr>
              <a:t>Fit testing</a:t>
            </a:r>
          </a:p>
          <a:p>
            <a:pPr marL="342900" indent="-342900" eaLnBrk="1" hangingPunct="1">
              <a:lnSpc>
                <a:spcPct val="85000"/>
              </a:lnSpc>
              <a:spcAft>
                <a:spcPct val="20000"/>
              </a:spcAft>
            </a:pPr>
            <a:r>
              <a:rPr lang="en-US" sz="2800" b="1" dirty="0" smtClean="0">
                <a:cs typeface="Arial"/>
              </a:rPr>
              <a:t>Respirator maintenance program </a:t>
            </a:r>
          </a:p>
        </p:txBody>
      </p:sp>
      <p:pic>
        <p:nvPicPr>
          <p:cNvPr id="3" name="Picture 2" descr="2009_0422IUOE_Asb_Sup0084.JPG"/>
          <p:cNvPicPr>
            <a:picLocks noChangeAspect="1"/>
          </p:cNvPicPr>
          <p:nvPr/>
        </p:nvPicPr>
        <p:blipFill rotWithShape="1">
          <a:blip r:embed="rId3" cstate="print">
            <a:extLst>
              <a:ext uri="{28A0092B-C50C-407E-A947-70E740481C1C}">
                <a14:useLocalDpi xmlns:a14="http://schemas.microsoft.com/office/drawing/2010/main" val="0"/>
              </a:ext>
            </a:extLst>
          </a:blip>
          <a:srcRect l="5582" t="9397" r="19786"/>
          <a:stretch/>
        </p:blipFill>
        <p:spPr>
          <a:xfrm>
            <a:off x="4993029" y="3742338"/>
            <a:ext cx="3640667" cy="2938654"/>
          </a:xfrm>
          <a:prstGeom prst="rect">
            <a:avLst/>
          </a:prstGeom>
          <a:ln>
            <a:noFill/>
          </a:ln>
          <a:effectLst>
            <a:outerShdw blurRad="190500" algn="tl" rotWithShape="0">
              <a:srgbClr val="000000">
                <a:alpha val="70000"/>
              </a:srgbClr>
            </a:outerShdw>
          </a:effectLst>
        </p:spPr>
      </p:pic>
      <p:sp>
        <p:nvSpPr>
          <p:cNvPr id="7" name="Title 1"/>
          <p:cNvSpPr txBox="1">
            <a:spLocks/>
          </p:cNvSpPr>
          <p:nvPr/>
        </p:nvSpPr>
        <p:spPr>
          <a:xfrm>
            <a:off x="538420" y="-6242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Respiratory protection</a:t>
            </a:r>
            <a:endParaRPr lang="en-US" dirty="0"/>
          </a:p>
        </p:txBody>
      </p:sp>
      <p:sp>
        <p:nvSpPr>
          <p:cNvPr id="2" name="Rectangle 1"/>
          <p:cNvSpPr/>
          <p:nvPr/>
        </p:nvSpPr>
        <p:spPr>
          <a:xfrm>
            <a:off x="538420" y="2584590"/>
            <a:ext cx="7558401" cy="954107"/>
          </a:xfrm>
          <a:prstGeom prst="rect">
            <a:avLst/>
          </a:prstGeom>
        </p:spPr>
        <p:txBody>
          <a:bodyPr wrap="square">
            <a:spAutoFit/>
          </a:bodyPr>
          <a:lstStyle/>
          <a:p>
            <a:r>
              <a:rPr lang="en-US" sz="2800" b="1" dirty="0"/>
              <a:t>In a commercial setting, OSHA’s standard (1910.134) would </a:t>
            </a:r>
            <a:r>
              <a:rPr lang="en-US" sz="2800" b="1" dirty="0" smtClean="0"/>
              <a:t>apply, requiring:</a:t>
            </a:r>
            <a:endParaRPr lang="en-US" sz="2800" dirty="0"/>
          </a:p>
        </p:txBody>
      </p:sp>
    </p:spTree>
    <p:extLst>
      <p:ext uri="{BB962C8B-B14F-4D97-AF65-F5344CB8AC3E}">
        <p14:creationId xmlns:p14="http://schemas.microsoft.com/office/powerpoint/2010/main" val="39555200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26093" y="120688"/>
            <a:ext cx="8656626" cy="1143000"/>
          </a:xfrm>
        </p:spPr>
        <p:txBody>
          <a:bodyPr>
            <a:normAutofit/>
          </a:bodyPr>
          <a:lstStyle/>
          <a:p>
            <a:pPr>
              <a:defRPr/>
            </a:pPr>
            <a:r>
              <a:rPr lang="en-US" sz="3600" b="1" dirty="0" smtClean="0">
                <a:solidFill>
                  <a:schemeClr val="accent1">
                    <a:lumMod val="25000"/>
                  </a:schemeClr>
                </a:solidFill>
              </a:rPr>
              <a:t>Respirators are classified by 2 parameters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738979051"/>
              </p:ext>
            </p:extLst>
          </p:nvPr>
        </p:nvGraphicFramePr>
        <p:xfrm>
          <a:off x="226093" y="2078328"/>
          <a:ext cx="3797560" cy="3023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5669279" y="2407249"/>
            <a:ext cx="3213440" cy="2308324"/>
          </a:xfrm>
          <a:prstGeom prst="rect">
            <a:avLst/>
          </a:prstGeom>
          <a:noFill/>
        </p:spPr>
        <p:txBody>
          <a:bodyPr wrap="none" rtlCol="0">
            <a:spAutoFit/>
          </a:bodyPr>
          <a:lstStyle/>
          <a:p>
            <a:r>
              <a:rPr lang="en-US" sz="3600" dirty="0" smtClean="0"/>
              <a:t>95%</a:t>
            </a:r>
          </a:p>
          <a:p>
            <a:r>
              <a:rPr lang="en-US" sz="3600" dirty="0" smtClean="0"/>
              <a:t>99%</a:t>
            </a:r>
          </a:p>
          <a:p>
            <a:r>
              <a:rPr lang="en-US" sz="3600" dirty="0" smtClean="0"/>
              <a:t>100% (&gt;99.97%)</a:t>
            </a:r>
          </a:p>
          <a:p>
            <a:r>
              <a:rPr lang="en-US" sz="3600" dirty="0"/>
              <a:t> </a:t>
            </a:r>
            <a:r>
              <a:rPr lang="en-US" sz="3600" dirty="0" smtClean="0"/>
              <a:t>         = “HEPA”</a:t>
            </a:r>
            <a:endParaRPr lang="en-US" sz="3600" dirty="0"/>
          </a:p>
        </p:txBody>
      </p:sp>
      <p:sp>
        <p:nvSpPr>
          <p:cNvPr id="7" name="TextBox 6"/>
          <p:cNvSpPr txBox="1"/>
          <p:nvPr/>
        </p:nvSpPr>
        <p:spPr>
          <a:xfrm>
            <a:off x="5669279" y="1307867"/>
            <a:ext cx="2959865" cy="707886"/>
          </a:xfrm>
          <a:prstGeom prst="rect">
            <a:avLst/>
          </a:prstGeom>
          <a:noFill/>
        </p:spPr>
        <p:txBody>
          <a:bodyPr wrap="none" rtlCol="0">
            <a:spAutoFit/>
          </a:bodyPr>
          <a:lstStyle/>
          <a:p>
            <a:r>
              <a:rPr lang="en-US" sz="4000" b="1" dirty="0" smtClean="0">
                <a:solidFill>
                  <a:srgbClr val="3366FF"/>
                </a:solidFill>
              </a:rPr>
              <a:t>Effectiveness</a:t>
            </a:r>
            <a:endParaRPr lang="en-US" sz="4000" b="1" dirty="0">
              <a:solidFill>
                <a:srgbClr val="3366FF"/>
              </a:solidFill>
            </a:endParaRPr>
          </a:p>
        </p:txBody>
      </p:sp>
      <p:sp>
        <p:nvSpPr>
          <p:cNvPr id="8" name="TextBox 7"/>
          <p:cNvSpPr txBox="1"/>
          <p:nvPr/>
        </p:nvSpPr>
        <p:spPr>
          <a:xfrm>
            <a:off x="843421" y="1331954"/>
            <a:ext cx="3160992" cy="707886"/>
          </a:xfrm>
          <a:prstGeom prst="rect">
            <a:avLst/>
          </a:prstGeom>
          <a:noFill/>
        </p:spPr>
        <p:txBody>
          <a:bodyPr wrap="none" rtlCol="0">
            <a:spAutoFit/>
          </a:bodyPr>
          <a:lstStyle/>
          <a:p>
            <a:r>
              <a:rPr lang="en-US" sz="4000" b="1" dirty="0" smtClean="0">
                <a:solidFill>
                  <a:srgbClr val="3366FF"/>
                </a:solidFill>
              </a:rPr>
              <a:t>Oil Resistance</a:t>
            </a:r>
            <a:endParaRPr lang="en-US" sz="4000" b="1" dirty="0">
              <a:solidFill>
                <a:srgbClr val="3366FF"/>
              </a:solidFill>
            </a:endParaRPr>
          </a:p>
        </p:txBody>
      </p:sp>
      <p:sp>
        <p:nvSpPr>
          <p:cNvPr id="10" name="TextBox 9"/>
          <p:cNvSpPr txBox="1"/>
          <p:nvPr/>
        </p:nvSpPr>
        <p:spPr>
          <a:xfrm>
            <a:off x="4544059" y="2848079"/>
            <a:ext cx="573557" cy="1107996"/>
          </a:xfrm>
          <a:prstGeom prst="rect">
            <a:avLst/>
          </a:prstGeom>
          <a:noFill/>
        </p:spPr>
        <p:txBody>
          <a:bodyPr wrap="none" rtlCol="0">
            <a:spAutoFit/>
          </a:bodyPr>
          <a:lstStyle/>
          <a:p>
            <a:r>
              <a:rPr lang="en-US" sz="6600" b="1" dirty="0"/>
              <a:t>x</a:t>
            </a:r>
          </a:p>
        </p:txBody>
      </p:sp>
      <p:sp>
        <p:nvSpPr>
          <p:cNvPr id="2" name="TextBox 1"/>
          <p:cNvSpPr txBox="1"/>
          <p:nvPr/>
        </p:nvSpPr>
        <p:spPr>
          <a:xfrm>
            <a:off x="165189" y="5288340"/>
            <a:ext cx="8778433" cy="1569660"/>
          </a:xfrm>
          <a:prstGeom prst="rect">
            <a:avLst/>
          </a:prstGeom>
          <a:noFill/>
        </p:spPr>
        <p:txBody>
          <a:bodyPr wrap="square" rtlCol="0">
            <a:spAutoFit/>
          </a:bodyPr>
          <a:lstStyle/>
          <a:p>
            <a:pPr marL="342900" indent="-342900">
              <a:buFont typeface="Arial"/>
              <a:buChar char="•"/>
            </a:pPr>
            <a:r>
              <a:rPr lang="en-US" sz="2400" dirty="0" smtClean="0"/>
              <a:t>Oil resistance rating is important in many manufacturing settings, but unlikely to be important in CSN lab environments.</a:t>
            </a:r>
          </a:p>
          <a:p>
            <a:pPr marL="342900" indent="-342900">
              <a:buFont typeface="Arial"/>
              <a:buChar char="•"/>
            </a:pPr>
            <a:r>
              <a:rPr lang="en-US" sz="2400" dirty="0" smtClean="0"/>
              <a:t>N and P are both commonly found </a:t>
            </a:r>
            <a:endParaRPr lang="en-US" sz="2400" dirty="0" smtClean="0"/>
          </a:p>
          <a:p>
            <a:pPr marL="342900" indent="-342900">
              <a:buFont typeface="Arial"/>
              <a:buChar char="•"/>
            </a:pPr>
            <a:r>
              <a:rPr lang="en-US" sz="2400" dirty="0" smtClean="0"/>
              <a:t>Tested with 300 nm </a:t>
            </a:r>
            <a:r>
              <a:rPr lang="en-US" sz="2400" dirty="0" err="1" smtClean="0"/>
              <a:t>NaCl</a:t>
            </a:r>
            <a:r>
              <a:rPr lang="en-US" sz="2400" dirty="0" smtClean="0"/>
              <a:t> (N) and/or </a:t>
            </a:r>
            <a:r>
              <a:rPr lang="en-US" sz="2400" dirty="0" err="1" smtClean="0"/>
              <a:t>dioctylphthalate</a:t>
            </a:r>
            <a:r>
              <a:rPr lang="en-US" sz="2400" dirty="0" smtClean="0"/>
              <a:t> aerosol (R,P)</a:t>
            </a:r>
            <a:endParaRPr lang="en-US" sz="2400" dirty="0"/>
          </a:p>
        </p:txBody>
      </p:sp>
    </p:spTree>
    <p:extLst>
      <p:ext uri="{BB962C8B-B14F-4D97-AF65-F5344CB8AC3E}">
        <p14:creationId xmlns:p14="http://schemas.microsoft.com/office/powerpoint/2010/main" val="5050045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66"/>
            <a:ext cx="8229600" cy="1143000"/>
          </a:xfrm>
        </p:spPr>
        <p:txBody>
          <a:bodyPr>
            <a:normAutofit/>
          </a:bodyPr>
          <a:lstStyle/>
          <a:p>
            <a:r>
              <a:rPr lang="en-US" sz="3600" dirty="0" smtClean="0"/>
              <a:t>Example disposable particle respirators</a:t>
            </a:r>
            <a:endParaRPr lang="en-US" sz="3600" dirty="0"/>
          </a:p>
        </p:txBody>
      </p:sp>
      <p:pic>
        <p:nvPicPr>
          <p:cNvPr id="4" name="Picture 3"/>
          <p:cNvPicPr>
            <a:picLocks noChangeAspect="1"/>
          </p:cNvPicPr>
          <p:nvPr/>
        </p:nvPicPr>
        <p:blipFill>
          <a:blip r:embed="rId2"/>
          <a:stretch>
            <a:fillRect/>
          </a:stretch>
        </p:blipFill>
        <p:spPr>
          <a:xfrm>
            <a:off x="245556" y="2060604"/>
            <a:ext cx="2275601" cy="2275601"/>
          </a:xfrm>
          <a:prstGeom prst="rect">
            <a:avLst/>
          </a:prstGeom>
        </p:spPr>
      </p:pic>
      <p:pic>
        <p:nvPicPr>
          <p:cNvPr id="5" name="Picture 4"/>
          <p:cNvPicPr>
            <a:picLocks noChangeAspect="1"/>
          </p:cNvPicPr>
          <p:nvPr/>
        </p:nvPicPr>
        <p:blipFill>
          <a:blip r:embed="rId3"/>
          <a:stretch>
            <a:fillRect/>
          </a:stretch>
        </p:blipFill>
        <p:spPr>
          <a:xfrm>
            <a:off x="2943781" y="2060604"/>
            <a:ext cx="2886060" cy="2203026"/>
          </a:xfrm>
          <a:prstGeom prst="rect">
            <a:avLst/>
          </a:prstGeom>
        </p:spPr>
      </p:pic>
      <p:pic>
        <p:nvPicPr>
          <p:cNvPr id="6" name="Picture 5"/>
          <p:cNvPicPr>
            <a:picLocks noChangeAspect="1"/>
          </p:cNvPicPr>
          <p:nvPr/>
        </p:nvPicPr>
        <p:blipFill>
          <a:blip r:embed="rId4"/>
          <a:stretch>
            <a:fillRect/>
          </a:stretch>
        </p:blipFill>
        <p:spPr>
          <a:xfrm>
            <a:off x="6493976" y="2060604"/>
            <a:ext cx="2423709" cy="1836316"/>
          </a:xfrm>
          <a:prstGeom prst="rect">
            <a:avLst/>
          </a:prstGeom>
        </p:spPr>
      </p:pic>
      <p:sp>
        <p:nvSpPr>
          <p:cNvPr id="7" name="TextBox 6"/>
          <p:cNvSpPr txBox="1"/>
          <p:nvPr/>
        </p:nvSpPr>
        <p:spPr>
          <a:xfrm>
            <a:off x="6253230" y="4263630"/>
            <a:ext cx="2466390" cy="954107"/>
          </a:xfrm>
          <a:prstGeom prst="rect">
            <a:avLst/>
          </a:prstGeom>
          <a:noFill/>
        </p:spPr>
        <p:txBody>
          <a:bodyPr wrap="none" rtlCol="0">
            <a:spAutoFit/>
          </a:bodyPr>
          <a:lstStyle/>
          <a:p>
            <a:pPr algn="ctr"/>
            <a:r>
              <a:rPr lang="en-US" sz="2800" dirty="0" smtClean="0"/>
              <a:t>3M 8233</a:t>
            </a:r>
          </a:p>
          <a:p>
            <a:pPr algn="ctr"/>
            <a:r>
              <a:rPr lang="en-US" sz="2800" dirty="0" smtClean="0"/>
              <a:t>99.97% capture</a:t>
            </a:r>
            <a:endParaRPr lang="en-US" sz="2800" dirty="0"/>
          </a:p>
        </p:txBody>
      </p:sp>
      <p:sp>
        <p:nvSpPr>
          <p:cNvPr id="8" name="TextBox 7"/>
          <p:cNvSpPr txBox="1"/>
          <p:nvPr/>
        </p:nvSpPr>
        <p:spPr>
          <a:xfrm>
            <a:off x="668846" y="5171475"/>
            <a:ext cx="1321045" cy="400110"/>
          </a:xfrm>
          <a:prstGeom prst="rect">
            <a:avLst/>
          </a:prstGeom>
          <a:noFill/>
        </p:spPr>
        <p:txBody>
          <a:bodyPr wrap="none" rtlCol="0">
            <a:spAutoFit/>
          </a:bodyPr>
          <a:lstStyle/>
          <a:p>
            <a:r>
              <a:rPr lang="en-US" sz="2000" b="1" dirty="0" smtClean="0"/>
              <a:t>$2.50 each</a:t>
            </a:r>
            <a:endParaRPr lang="en-US" sz="2000" b="1" dirty="0"/>
          </a:p>
        </p:txBody>
      </p:sp>
      <p:sp>
        <p:nvSpPr>
          <p:cNvPr id="9" name="TextBox 8"/>
          <p:cNvSpPr txBox="1"/>
          <p:nvPr/>
        </p:nvSpPr>
        <p:spPr>
          <a:xfrm>
            <a:off x="3861229" y="5171475"/>
            <a:ext cx="1321045" cy="400110"/>
          </a:xfrm>
          <a:prstGeom prst="rect">
            <a:avLst/>
          </a:prstGeom>
          <a:noFill/>
        </p:spPr>
        <p:txBody>
          <a:bodyPr wrap="none" rtlCol="0">
            <a:spAutoFit/>
          </a:bodyPr>
          <a:lstStyle/>
          <a:p>
            <a:r>
              <a:rPr lang="en-US" sz="2000" b="1" dirty="0" smtClean="0"/>
              <a:t>$5.00 each</a:t>
            </a:r>
            <a:endParaRPr lang="en-US" sz="2000" b="1" dirty="0"/>
          </a:p>
        </p:txBody>
      </p:sp>
      <p:sp>
        <p:nvSpPr>
          <p:cNvPr id="10" name="TextBox 9"/>
          <p:cNvSpPr txBox="1"/>
          <p:nvPr/>
        </p:nvSpPr>
        <p:spPr>
          <a:xfrm>
            <a:off x="6822727" y="5171475"/>
            <a:ext cx="1451038" cy="400110"/>
          </a:xfrm>
          <a:prstGeom prst="rect">
            <a:avLst/>
          </a:prstGeom>
          <a:noFill/>
        </p:spPr>
        <p:txBody>
          <a:bodyPr wrap="none" rtlCol="0">
            <a:spAutoFit/>
          </a:bodyPr>
          <a:lstStyle/>
          <a:p>
            <a:r>
              <a:rPr lang="en-US" sz="2000" b="1" dirty="0" smtClean="0"/>
              <a:t>$10.00 each</a:t>
            </a:r>
            <a:endParaRPr lang="en-US" sz="2000" b="1" dirty="0"/>
          </a:p>
        </p:txBody>
      </p:sp>
      <p:sp>
        <p:nvSpPr>
          <p:cNvPr id="11" name="TextBox 10"/>
          <p:cNvSpPr txBox="1"/>
          <p:nvPr/>
        </p:nvSpPr>
        <p:spPr>
          <a:xfrm>
            <a:off x="3685830" y="4078964"/>
            <a:ext cx="2095395" cy="523220"/>
          </a:xfrm>
          <a:prstGeom prst="rect">
            <a:avLst/>
          </a:prstGeom>
          <a:noFill/>
        </p:spPr>
        <p:txBody>
          <a:bodyPr wrap="none" rtlCol="0">
            <a:spAutoFit/>
          </a:bodyPr>
          <a:lstStyle/>
          <a:p>
            <a:pPr algn="ctr"/>
            <a:r>
              <a:rPr lang="en-US" sz="2800" dirty="0" err="1" smtClean="0"/>
              <a:t>Moldex</a:t>
            </a:r>
            <a:r>
              <a:rPr lang="en-US" sz="2800" dirty="0" smtClean="0"/>
              <a:t> 2310</a:t>
            </a:r>
            <a:endParaRPr lang="en-US" sz="2800" dirty="0"/>
          </a:p>
        </p:txBody>
      </p:sp>
      <p:sp>
        <p:nvSpPr>
          <p:cNvPr id="12" name="TextBox 11"/>
          <p:cNvSpPr txBox="1"/>
          <p:nvPr/>
        </p:nvSpPr>
        <p:spPr>
          <a:xfrm>
            <a:off x="689564" y="4477585"/>
            <a:ext cx="1482798" cy="523220"/>
          </a:xfrm>
          <a:prstGeom prst="rect">
            <a:avLst/>
          </a:prstGeom>
          <a:noFill/>
        </p:spPr>
        <p:txBody>
          <a:bodyPr wrap="none" rtlCol="0">
            <a:spAutoFit/>
          </a:bodyPr>
          <a:lstStyle/>
          <a:p>
            <a:pPr algn="ctr"/>
            <a:r>
              <a:rPr lang="en-US" sz="2800" dirty="0" smtClean="0"/>
              <a:t>3M 8511</a:t>
            </a:r>
            <a:endParaRPr lang="en-US" sz="2800" dirty="0"/>
          </a:p>
        </p:txBody>
      </p:sp>
      <p:sp>
        <p:nvSpPr>
          <p:cNvPr id="13" name="TextBox 12"/>
          <p:cNvSpPr txBox="1"/>
          <p:nvPr/>
        </p:nvSpPr>
        <p:spPr>
          <a:xfrm>
            <a:off x="1040748" y="1309980"/>
            <a:ext cx="780432" cy="523220"/>
          </a:xfrm>
          <a:prstGeom prst="rect">
            <a:avLst/>
          </a:prstGeom>
          <a:noFill/>
        </p:spPr>
        <p:txBody>
          <a:bodyPr wrap="none" rtlCol="0">
            <a:spAutoFit/>
          </a:bodyPr>
          <a:lstStyle/>
          <a:p>
            <a:pPr algn="ctr"/>
            <a:r>
              <a:rPr lang="en-US" sz="2800" dirty="0" smtClean="0"/>
              <a:t>N95</a:t>
            </a:r>
            <a:endParaRPr lang="en-US" sz="2800" dirty="0"/>
          </a:p>
        </p:txBody>
      </p:sp>
      <p:sp>
        <p:nvSpPr>
          <p:cNvPr id="14" name="TextBox 13"/>
          <p:cNvSpPr txBox="1"/>
          <p:nvPr/>
        </p:nvSpPr>
        <p:spPr>
          <a:xfrm>
            <a:off x="4222344" y="1309980"/>
            <a:ext cx="780432" cy="523220"/>
          </a:xfrm>
          <a:prstGeom prst="rect">
            <a:avLst/>
          </a:prstGeom>
          <a:noFill/>
        </p:spPr>
        <p:txBody>
          <a:bodyPr wrap="none" rtlCol="0">
            <a:spAutoFit/>
          </a:bodyPr>
          <a:lstStyle/>
          <a:p>
            <a:pPr algn="ctr"/>
            <a:r>
              <a:rPr lang="en-US" sz="2800" dirty="0" smtClean="0"/>
              <a:t>N99</a:t>
            </a:r>
            <a:endParaRPr lang="en-US" sz="2800" dirty="0"/>
          </a:p>
        </p:txBody>
      </p:sp>
      <p:sp>
        <p:nvSpPr>
          <p:cNvPr id="15" name="TextBox 14"/>
          <p:cNvSpPr txBox="1"/>
          <p:nvPr/>
        </p:nvSpPr>
        <p:spPr>
          <a:xfrm>
            <a:off x="6899687" y="1309980"/>
            <a:ext cx="962423" cy="523220"/>
          </a:xfrm>
          <a:prstGeom prst="rect">
            <a:avLst/>
          </a:prstGeom>
          <a:noFill/>
        </p:spPr>
        <p:txBody>
          <a:bodyPr wrap="none" rtlCol="0">
            <a:spAutoFit/>
          </a:bodyPr>
          <a:lstStyle/>
          <a:p>
            <a:pPr algn="ctr"/>
            <a:r>
              <a:rPr lang="en-US" sz="2800" dirty="0" smtClean="0"/>
              <a:t>N100</a:t>
            </a:r>
            <a:endParaRPr lang="en-US" sz="2800" dirty="0"/>
          </a:p>
        </p:txBody>
      </p:sp>
      <p:sp>
        <p:nvSpPr>
          <p:cNvPr id="16" name="Rectangle 15"/>
          <p:cNvSpPr/>
          <p:nvPr/>
        </p:nvSpPr>
        <p:spPr>
          <a:xfrm>
            <a:off x="529595" y="5733340"/>
            <a:ext cx="7744170" cy="830997"/>
          </a:xfrm>
          <a:prstGeom prst="rect">
            <a:avLst/>
          </a:prstGeom>
        </p:spPr>
        <p:txBody>
          <a:bodyPr wrap="square">
            <a:spAutoFit/>
          </a:bodyPr>
          <a:lstStyle/>
          <a:p>
            <a:r>
              <a:rPr lang="en-US" sz="2400" dirty="0" smtClean="0"/>
              <a:t>Examples taken from web site of Cooper Safety</a:t>
            </a:r>
          </a:p>
          <a:p>
            <a:r>
              <a:rPr lang="en-US" sz="2400" dirty="0" smtClean="0"/>
              <a:t>http</a:t>
            </a:r>
            <a:r>
              <a:rPr lang="en-US" sz="2400" dirty="0"/>
              <a:t>://</a:t>
            </a:r>
            <a:r>
              <a:rPr lang="en-US" sz="2400" dirty="0" err="1"/>
              <a:t>www.coopersafety.com</a:t>
            </a:r>
            <a:r>
              <a:rPr lang="en-US" sz="2400" dirty="0" smtClean="0"/>
              <a:t>/</a:t>
            </a:r>
            <a:endParaRPr lang="en-US" sz="2400" dirty="0"/>
          </a:p>
        </p:txBody>
      </p:sp>
    </p:spTree>
    <p:extLst>
      <p:ext uri="{BB962C8B-B14F-4D97-AF65-F5344CB8AC3E}">
        <p14:creationId xmlns:p14="http://schemas.microsoft.com/office/powerpoint/2010/main" val="2655902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135884"/>
            <a:ext cx="8229600" cy="1143000"/>
          </a:xfrm>
        </p:spPr>
        <p:txBody>
          <a:bodyPr anchor="ctr">
            <a:noAutofit/>
          </a:bodyPr>
          <a:lstStyle/>
          <a:p>
            <a:r>
              <a:rPr lang="en-US" sz="4000" dirty="0" smtClean="0"/>
              <a:t>Cartridge-style respirators: </a:t>
            </a:r>
          </a:p>
        </p:txBody>
      </p:sp>
      <p:sp>
        <p:nvSpPr>
          <p:cNvPr id="20483" name="Content Placeholder 6"/>
          <p:cNvSpPr>
            <a:spLocks noGrp="1"/>
          </p:cNvSpPr>
          <p:nvPr>
            <p:ph idx="4294967295"/>
          </p:nvPr>
        </p:nvSpPr>
        <p:spPr>
          <a:xfrm>
            <a:off x="992556" y="686372"/>
            <a:ext cx="2730500" cy="730250"/>
          </a:xfrm>
        </p:spPr>
        <p:txBody>
          <a:bodyPr/>
          <a:lstStyle/>
          <a:p>
            <a:pPr algn="ctr">
              <a:buNone/>
            </a:pPr>
            <a:r>
              <a:rPr lang="en-US" sz="3600" dirty="0" smtClean="0"/>
              <a:t>Full-face</a:t>
            </a:r>
            <a:r>
              <a:rPr lang="en-US" sz="2800" dirty="0" smtClean="0"/>
              <a:t>	</a:t>
            </a:r>
          </a:p>
        </p:txBody>
      </p:sp>
      <p:sp>
        <p:nvSpPr>
          <p:cNvPr id="20484" name="Content Placeholder 7"/>
          <p:cNvSpPr>
            <a:spLocks noGrp="1"/>
          </p:cNvSpPr>
          <p:nvPr>
            <p:ph sz="half" idx="4294967295"/>
          </p:nvPr>
        </p:nvSpPr>
        <p:spPr>
          <a:xfrm>
            <a:off x="4916856" y="687959"/>
            <a:ext cx="2857500" cy="754062"/>
          </a:xfrm>
        </p:spPr>
        <p:txBody>
          <a:bodyPr/>
          <a:lstStyle/>
          <a:p>
            <a:pPr algn="ctr">
              <a:buNone/>
            </a:pPr>
            <a:r>
              <a:rPr lang="en-US" sz="3600" dirty="0" smtClean="0"/>
              <a:t>Half-face</a:t>
            </a:r>
          </a:p>
        </p:txBody>
      </p:sp>
      <p:pic>
        <p:nvPicPr>
          <p:cNvPr id="9" name="Picture 8" descr="DSC_0048.JPG"/>
          <p:cNvPicPr>
            <a:picLocks noChangeAspect="1"/>
          </p:cNvPicPr>
          <p:nvPr/>
        </p:nvPicPr>
        <p:blipFill>
          <a:blip r:embed="rId3" cstate="print"/>
          <a:srcRect l="11301" t="5991" r="14538" b="6212"/>
          <a:stretch>
            <a:fillRect/>
          </a:stretch>
        </p:blipFill>
        <p:spPr>
          <a:xfrm>
            <a:off x="4784131" y="1461298"/>
            <a:ext cx="3089869" cy="2432181"/>
          </a:xfrm>
          <a:prstGeom prst="roundRect">
            <a:avLst/>
          </a:prstGeom>
        </p:spPr>
      </p:pic>
      <p:pic>
        <p:nvPicPr>
          <p:cNvPr id="6" name="Picture 5" descr="DSC_0049.JPG"/>
          <p:cNvPicPr>
            <a:picLocks noChangeAspect="1"/>
          </p:cNvPicPr>
          <p:nvPr/>
        </p:nvPicPr>
        <p:blipFill>
          <a:blip r:embed="rId4" cstate="print"/>
          <a:srcRect l="20012" r="15715"/>
          <a:stretch>
            <a:fillRect/>
          </a:stretch>
        </p:blipFill>
        <p:spPr>
          <a:xfrm>
            <a:off x="1183407" y="1339903"/>
            <a:ext cx="2570708" cy="2659351"/>
          </a:xfrm>
          <a:prstGeom prst="roundRect">
            <a:avLst/>
          </a:prstGeom>
        </p:spPr>
      </p:pic>
      <p:sp>
        <p:nvSpPr>
          <p:cNvPr id="12" name="TextBox 11"/>
          <p:cNvSpPr txBox="1"/>
          <p:nvPr/>
        </p:nvSpPr>
        <p:spPr>
          <a:xfrm>
            <a:off x="62135" y="5321310"/>
            <a:ext cx="8797832" cy="646331"/>
          </a:xfrm>
          <a:prstGeom prst="rect">
            <a:avLst/>
          </a:prstGeom>
          <a:noFill/>
        </p:spPr>
        <p:txBody>
          <a:bodyPr wrap="square">
            <a:spAutoFit/>
          </a:bodyPr>
          <a:lstStyle/>
          <a:p>
            <a:pPr marL="457200" indent="-457200">
              <a:buFont typeface="Arial"/>
              <a:buChar char="•"/>
              <a:defRPr/>
            </a:pPr>
            <a:r>
              <a:rPr lang="en-US" b="1" dirty="0" smtClean="0">
                <a:solidFill>
                  <a:srgbClr val="800000"/>
                </a:solidFill>
                <a:latin typeface="+mj-lt"/>
                <a:cs typeface="ＭＳ Ｐゴシック" charset="-128"/>
              </a:rPr>
              <a:t>OSHA considers full-face respirators to be 5x more effective than half-face respirators because of the improved fit around forehead instead of bridge of nose </a:t>
            </a:r>
            <a:endParaRPr lang="en-US" b="1" dirty="0">
              <a:solidFill>
                <a:srgbClr val="800000"/>
              </a:solidFill>
              <a:latin typeface="+mj-lt"/>
              <a:cs typeface="ＭＳ Ｐゴシック" charset="-128"/>
            </a:endParaRPr>
          </a:p>
        </p:txBody>
      </p:sp>
      <p:sp>
        <p:nvSpPr>
          <p:cNvPr id="3" name="Rectangle 2"/>
          <p:cNvSpPr/>
          <p:nvPr/>
        </p:nvSpPr>
        <p:spPr>
          <a:xfrm>
            <a:off x="158335" y="5976723"/>
            <a:ext cx="8528465" cy="646331"/>
          </a:xfrm>
          <a:prstGeom prst="rect">
            <a:avLst/>
          </a:prstGeom>
        </p:spPr>
        <p:txBody>
          <a:bodyPr wrap="square">
            <a:spAutoFit/>
          </a:bodyPr>
          <a:lstStyle/>
          <a:p>
            <a:pPr marL="342900" indent="-342900">
              <a:buFont typeface="Arial"/>
              <a:buChar char="•"/>
            </a:pPr>
            <a:r>
              <a:rPr lang="en-US" b="1" dirty="0">
                <a:solidFill>
                  <a:srgbClr val="800000"/>
                </a:solidFill>
              </a:rPr>
              <a:t>EPA requires full-face N-100 cartridge respirators for CNT </a:t>
            </a:r>
            <a:r>
              <a:rPr lang="en-US" b="1" dirty="0" smtClean="0">
                <a:solidFill>
                  <a:srgbClr val="800000"/>
                </a:solidFill>
              </a:rPr>
              <a:t>manufacturers unless </a:t>
            </a:r>
            <a:r>
              <a:rPr lang="en-US" b="1" dirty="0">
                <a:solidFill>
                  <a:srgbClr val="800000"/>
                </a:solidFill>
              </a:rPr>
              <a:t>they prove no exposure</a:t>
            </a:r>
          </a:p>
        </p:txBody>
      </p:sp>
      <p:sp>
        <p:nvSpPr>
          <p:cNvPr id="13" name="TextBox 12"/>
          <p:cNvSpPr txBox="1"/>
          <p:nvPr/>
        </p:nvSpPr>
        <p:spPr>
          <a:xfrm>
            <a:off x="-35585" y="4665897"/>
            <a:ext cx="8797832" cy="646331"/>
          </a:xfrm>
          <a:prstGeom prst="rect">
            <a:avLst/>
          </a:prstGeom>
          <a:noFill/>
        </p:spPr>
        <p:txBody>
          <a:bodyPr wrap="square">
            <a:spAutoFit/>
          </a:bodyPr>
          <a:lstStyle/>
          <a:p>
            <a:pPr marL="457200" indent="-457200">
              <a:buFont typeface="Arial"/>
              <a:buChar char="•"/>
              <a:defRPr/>
            </a:pPr>
            <a:r>
              <a:rPr lang="en-US" b="1" dirty="0" smtClean="0">
                <a:solidFill>
                  <a:srgbClr val="800000"/>
                </a:solidFill>
                <a:latin typeface="+mj-lt"/>
                <a:cs typeface="ＭＳ Ｐゴシック" charset="-128"/>
              </a:rPr>
              <a:t>Cartridge-style filters are more effective than disposable “dust-mask” style filters due to </a:t>
            </a:r>
            <a:r>
              <a:rPr lang="en-US" b="1" dirty="0" smtClean="0">
                <a:solidFill>
                  <a:srgbClr val="800000"/>
                </a:solidFill>
                <a:latin typeface="+mj-lt"/>
                <a:cs typeface="ＭＳ Ｐゴシック" charset="-128"/>
              </a:rPr>
              <a:t>improved </a:t>
            </a:r>
            <a:r>
              <a:rPr lang="en-US" b="1" dirty="0" smtClean="0">
                <a:solidFill>
                  <a:srgbClr val="800000"/>
                </a:solidFill>
                <a:latin typeface="+mj-lt"/>
                <a:cs typeface="ＭＳ Ｐゴシック" charset="-128"/>
              </a:rPr>
              <a:t>fit around bridge of nose. </a:t>
            </a:r>
            <a:endParaRPr lang="en-US" b="1" dirty="0">
              <a:solidFill>
                <a:srgbClr val="800000"/>
              </a:solidFill>
              <a:latin typeface="+mj-lt"/>
              <a:cs typeface="ＭＳ Ｐゴシック" charset="-128"/>
            </a:endParaRPr>
          </a:p>
        </p:txBody>
      </p:sp>
      <p:sp>
        <p:nvSpPr>
          <p:cNvPr id="2" name="Rectangle 1"/>
          <p:cNvSpPr/>
          <p:nvPr/>
        </p:nvSpPr>
        <p:spPr>
          <a:xfrm>
            <a:off x="3754115" y="3902561"/>
            <a:ext cx="4572000" cy="646331"/>
          </a:xfrm>
          <a:prstGeom prst="rect">
            <a:avLst/>
          </a:prstGeom>
        </p:spPr>
        <p:txBody>
          <a:bodyPr>
            <a:spAutoFit/>
          </a:bodyPr>
          <a:lstStyle/>
          <a:p>
            <a:pPr algn="ctr"/>
            <a:r>
              <a:rPr lang="en-US" b="1" dirty="0"/>
              <a:t>3M P7500 respirator</a:t>
            </a:r>
          </a:p>
          <a:p>
            <a:pPr algn="ctr"/>
            <a:r>
              <a:rPr lang="en-US" b="1" dirty="0"/>
              <a:t>($</a:t>
            </a:r>
            <a:r>
              <a:rPr lang="en-US" b="1" dirty="0" smtClean="0"/>
              <a:t>35.00, +$10 for replaceable cartridges)</a:t>
            </a:r>
            <a:endParaRPr lang="en-US" dirty="0"/>
          </a:p>
        </p:txBody>
      </p:sp>
      <p:sp>
        <p:nvSpPr>
          <p:cNvPr id="11" name="Rectangle 10"/>
          <p:cNvSpPr/>
          <p:nvPr/>
        </p:nvSpPr>
        <p:spPr>
          <a:xfrm>
            <a:off x="374571" y="6542000"/>
            <a:ext cx="8422056" cy="338554"/>
          </a:xfrm>
          <a:prstGeom prst="rect">
            <a:avLst/>
          </a:prstGeom>
        </p:spPr>
        <p:txBody>
          <a:bodyPr wrap="square">
            <a:spAutoFit/>
          </a:bodyPr>
          <a:lstStyle/>
          <a:p>
            <a:r>
              <a:rPr lang="en-US" sz="1600" b="1" dirty="0"/>
              <a:t>https://multimedia.3m.com/</a:t>
            </a:r>
            <a:r>
              <a:rPr lang="en-US" sz="1600" b="1" dirty="0" err="1"/>
              <a:t>mws</a:t>
            </a:r>
            <a:r>
              <a:rPr lang="en-US" sz="1600" b="1" dirty="0"/>
              <a:t>/media/565214O/3m-cartridge-filter-guide-and-brochure.pdf</a:t>
            </a:r>
          </a:p>
        </p:txBody>
      </p:sp>
    </p:spTree>
    <p:extLst>
      <p:ext uri="{BB962C8B-B14F-4D97-AF65-F5344CB8AC3E}">
        <p14:creationId xmlns:p14="http://schemas.microsoft.com/office/powerpoint/2010/main" val="67796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079" y="5073751"/>
            <a:ext cx="8897548" cy="475057"/>
          </a:xfrm>
        </p:spPr>
        <p:txBody>
          <a:bodyPr>
            <a:noAutofit/>
          </a:bodyPr>
          <a:lstStyle/>
          <a:p>
            <a:pPr marL="0" indent="0">
              <a:buNone/>
            </a:pPr>
            <a:r>
              <a:rPr lang="en-US" sz="1800" b="1" dirty="0" smtClean="0">
                <a:solidFill>
                  <a:srgbClr val="FF0000"/>
                </a:solidFill>
              </a:rPr>
              <a:t>If you do not properly fit  the mask to your face you will not get the expected protection.</a:t>
            </a:r>
          </a:p>
          <a:p>
            <a:pPr marL="0" indent="0">
              <a:buNone/>
            </a:pPr>
            <a:r>
              <a:rPr lang="en-US" sz="1800" b="1" dirty="0" smtClean="0">
                <a:solidFill>
                  <a:srgbClr val="FF0000"/>
                </a:solidFill>
              </a:rPr>
              <a:t>Common  disposable N95 filters are difficult to fit properly around the nose and chin. </a:t>
            </a:r>
            <a:endParaRPr lang="en-US" sz="1800" b="1" dirty="0">
              <a:solidFill>
                <a:srgbClr val="FF0000"/>
              </a:solidFill>
            </a:endParaRPr>
          </a:p>
        </p:txBody>
      </p:sp>
      <p:sp>
        <p:nvSpPr>
          <p:cNvPr id="4" name="Title 3"/>
          <p:cNvSpPr>
            <a:spLocks noGrp="1"/>
          </p:cNvSpPr>
          <p:nvPr>
            <p:ph type="title"/>
          </p:nvPr>
        </p:nvSpPr>
        <p:spPr>
          <a:xfrm>
            <a:off x="-33671" y="-110242"/>
            <a:ext cx="9177671" cy="1143000"/>
          </a:xfrm>
        </p:spPr>
        <p:txBody>
          <a:bodyPr>
            <a:noAutofit/>
          </a:bodyPr>
          <a:lstStyle/>
          <a:p>
            <a:r>
              <a:rPr lang="en-US" sz="2400" b="1" dirty="0" smtClean="0"/>
              <a:t>Proper fitting to OSHA standards is a complicated process that includes reading about pots of gold at the end of the rainbow (really!) *</a:t>
            </a:r>
            <a:endParaRPr lang="en-US" sz="2400" b="1" dirty="0"/>
          </a:p>
        </p:txBody>
      </p:sp>
      <p:pic>
        <p:nvPicPr>
          <p:cNvPr id="5" name="Picture 4"/>
          <p:cNvPicPr>
            <a:picLocks noChangeAspect="1"/>
          </p:cNvPicPr>
          <p:nvPr/>
        </p:nvPicPr>
        <p:blipFill>
          <a:blip r:embed="rId2"/>
          <a:stretch>
            <a:fillRect/>
          </a:stretch>
        </p:blipFill>
        <p:spPr>
          <a:xfrm>
            <a:off x="246452" y="1167466"/>
            <a:ext cx="3213636" cy="3784221"/>
          </a:xfrm>
          <a:prstGeom prst="rect">
            <a:avLst/>
          </a:prstGeom>
        </p:spPr>
      </p:pic>
      <p:sp>
        <p:nvSpPr>
          <p:cNvPr id="6" name="Rectangle 5"/>
          <p:cNvSpPr/>
          <p:nvPr/>
        </p:nvSpPr>
        <p:spPr>
          <a:xfrm>
            <a:off x="246452" y="6455820"/>
            <a:ext cx="8715900" cy="369332"/>
          </a:xfrm>
          <a:prstGeom prst="rect">
            <a:avLst/>
          </a:prstGeom>
        </p:spPr>
        <p:txBody>
          <a:bodyPr wrap="square">
            <a:spAutoFit/>
          </a:bodyPr>
          <a:lstStyle/>
          <a:p>
            <a:r>
              <a:rPr lang="en-US" dirty="0" smtClean="0"/>
              <a:t>A simpler but less rigorous test:  https</a:t>
            </a:r>
            <a:r>
              <a:rPr lang="en-US" dirty="0"/>
              <a:t>://</a:t>
            </a:r>
            <a:r>
              <a:rPr lang="en-US" dirty="0" err="1"/>
              <a:t>www.youtube.com</a:t>
            </a:r>
            <a:r>
              <a:rPr lang="en-US" dirty="0"/>
              <a:t>/</a:t>
            </a:r>
            <a:r>
              <a:rPr lang="en-US" dirty="0" err="1"/>
              <a:t>watch?v</a:t>
            </a:r>
            <a:r>
              <a:rPr lang="en-US" dirty="0"/>
              <a:t>=eVgXTXKc5A8</a:t>
            </a:r>
          </a:p>
        </p:txBody>
      </p:sp>
      <p:pic>
        <p:nvPicPr>
          <p:cNvPr id="7" name="Picture 6"/>
          <p:cNvPicPr>
            <a:picLocks noChangeAspect="1"/>
          </p:cNvPicPr>
          <p:nvPr/>
        </p:nvPicPr>
        <p:blipFill>
          <a:blip r:embed="rId3"/>
          <a:stretch>
            <a:fillRect/>
          </a:stretch>
        </p:blipFill>
        <p:spPr>
          <a:xfrm>
            <a:off x="4283394" y="1167466"/>
            <a:ext cx="3810000" cy="2501900"/>
          </a:xfrm>
          <a:prstGeom prst="rect">
            <a:avLst/>
          </a:prstGeom>
        </p:spPr>
      </p:pic>
      <p:sp>
        <p:nvSpPr>
          <p:cNvPr id="8" name="Content Placeholder 2"/>
          <p:cNvSpPr txBox="1">
            <a:spLocks/>
          </p:cNvSpPr>
          <p:nvPr/>
        </p:nvSpPr>
        <p:spPr>
          <a:xfrm>
            <a:off x="398852" y="5788839"/>
            <a:ext cx="8897548" cy="9241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smtClean="0"/>
              <a:t>*https://www.osha.gov/pls/oshaweb/owadisp.show_document p_table=STANDARDS&amp;p_id=9780</a:t>
            </a:r>
            <a:endParaRPr lang="en-US" sz="2000" dirty="0"/>
          </a:p>
        </p:txBody>
      </p:sp>
      <p:sp>
        <p:nvSpPr>
          <p:cNvPr id="11" name="Freeform 10"/>
          <p:cNvSpPr/>
          <p:nvPr/>
        </p:nvSpPr>
        <p:spPr>
          <a:xfrm>
            <a:off x="5945284" y="1982109"/>
            <a:ext cx="1385308" cy="692776"/>
          </a:xfrm>
          <a:custGeom>
            <a:avLst/>
            <a:gdLst>
              <a:gd name="connsiteX0" fmla="*/ 0 w 1173664"/>
              <a:gd name="connsiteY0" fmla="*/ 692776 h 692776"/>
              <a:gd name="connsiteX1" fmla="*/ 634933 w 1173664"/>
              <a:gd name="connsiteY1" fmla="*/ 230925 h 692776"/>
              <a:gd name="connsiteX2" fmla="*/ 1173664 w 1173664"/>
              <a:gd name="connsiteY2" fmla="*/ 0 h 692776"/>
            </a:gdLst>
            <a:ahLst/>
            <a:cxnLst>
              <a:cxn ang="0">
                <a:pos x="connsiteX0" y="connsiteY0"/>
              </a:cxn>
              <a:cxn ang="0">
                <a:pos x="connsiteX1" y="connsiteY1"/>
              </a:cxn>
              <a:cxn ang="0">
                <a:pos x="connsiteX2" y="connsiteY2"/>
              </a:cxn>
            </a:cxnLst>
            <a:rect l="l" t="t" r="r" b="b"/>
            <a:pathLst>
              <a:path w="1173664" h="692776">
                <a:moveTo>
                  <a:pt x="0" y="692776"/>
                </a:moveTo>
                <a:lnTo>
                  <a:pt x="634933" y="230925"/>
                </a:lnTo>
                <a:lnTo>
                  <a:pt x="1173664" y="0"/>
                </a:lnTo>
              </a:path>
            </a:pathLst>
          </a:custGeom>
          <a:solidFill>
            <a:schemeClr val="accent2">
              <a:lumMod val="75000"/>
            </a:schemeClr>
          </a:solidFill>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55587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43713"/>
            <a:ext cx="8229600" cy="1143000"/>
          </a:xfrm>
        </p:spPr>
        <p:txBody>
          <a:bodyPr>
            <a:normAutofit/>
          </a:bodyPr>
          <a:lstStyle/>
          <a:p>
            <a:r>
              <a:rPr lang="en-US" dirty="0" smtClean="0"/>
              <a:t>Effective use of respirators</a:t>
            </a:r>
            <a:endParaRPr lang="en-US" dirty="0"/>
          </a:p>
        </p:txBody>
      </p:sp>
      <p:sp>
        <p:nvSpPr>
          <p:cNvPr id="10" name="Rectangle 9"/>
          <p:cNvSpPr/>
          <p:nvPr/>
        </p:nvSpPr>
        <p:spPr>
          <a:xfrm>
            <a:off x="796673" y="5492066"/>
            <a:ext cx="7619199" cy="707886"/>
          </a:xfrm>
          <a:prstGeom prst="rect">
            <a:avLst/>
          </a:prstGeom>
        </p:spPr>
        <p:txBody>
          <a:bodyPr wrap="square">
            <a:spAutoFit/>
          </a:bodyPr>
          <a:lstStyle/>
          <a:p>
            <a:r>
              <a:rPr lang="en-US" sz="2000" b="1" dirty="0"/>
              <a:t>https://multimedia.3m.com/</a:t>
            </a:r>
            <a:r>
              <a:rPr lang="en-US" sz="2000" b="1" dirty="0" err="1"/>
              <a:t>mws</a:t>
            </a:r>
            <a:r>
              <a:rPr lang="en-US" sz="2000" b="1" dirty="0"/>
              <a:t>/media/565214O/3m-cartridge-filter-guide-and-brochure.pdf</a:t>
            </a:r>
          </a:p>
        </p:txBody>
      </p:sp>
      <p:sp>
        <p:nvSpPr>
          <p:cNvPr id="11" name="Title 1"/>
          <p:cNvSpPr txBox="1">
            <a:spLocks/>
          </p:cNvSpPr>
          <p:nvPr/>
        </p:nvSpPr>
        <p:spPr>
          <a:xfrm>
            <a:off x="436397" y="265497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t>OSHA does not allow use of </a:t>
            </a:r>
            <a:r>
              <a:rPr lang="en-US" sz="2800" dirty="0" err="1" smtClean="0"/>
              <a:t>repirators</a:t>
            </a:r>
            <a:r>
              <a:rPr lang="en-US" sz="2800" dirty="0" smtClean="0"/>
              <a:t> with beards.  All respirator users must be clean-shaven</a:t>
            </a:r>
            <a:endParaRPr lang="en-US" sz="2800" dirty="0"/>
          </a:p>
        </p:txBody>
      </p:sp>
      <p:sp>
        <p:nvSpPr>
          <p:cNvPr id="12" name="Title 1"/>
          <p:cNvSpPr txBox="1">
            <a:spLocks/>
          </p:cNvSpPr>
          <p:nvPr/>
        </p:nvSpPr>
        <p:spPr>
          <a:xfrm>
            <a:off x="436397" y="149151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t>Effectiveness of respirators hinges on having a good fit to the face.  There are ways of testing this.</a:t>
            </a:r>
            <a:endParaRPr lang="en-US" sz="2800" dirty="0"/>
          </a:p>
        </p:txBody>
      </p:sp>
      <p:sp>
        <p:nvSpPr>
          <p:cNvPr id="13" name="Title 1"/>
          <p:cNvSpPr txBox="1">
            <a:spLocks/>
          </p:cNvSpPr>
          <p:nvPr/>
        </p:nvSpPr>
        <p:spPr>
          <a:xfrm>
            <a:off x="457201" y="3994260"/>
            <a:ext cx="8229600"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t>Filters need to be replaced at an appropriate interval</a:t>
            </a:r>
          </a:p>
          <a:p>
            <a:pPr algn="l"/>
            <a:r>
              <a:rPr lang="en-US" sz="2800" dirty="0" smtClean="0"/>
              <a:t>(when difficult to breathe, or on regular basis of ~30 days) </a:t>
            </a:r>
            <a:endParaRPr lang="en-US" sz="2800" dirty="0"/>
          </a:p>
        </p:txBody>
      </p:sp>
    </p:spTree>
    <p:extLst>
      <p:ext uri="{BB962C8B-B14F-4D97-AF65-F5344CB8AC3E}">
        <p14:creationId xmlns:p14="http://schemas.microsoft.com/office/powerpoint/2010/main" val="2718159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727174" y="1209822"/>
            <a:ext cx="2896439" cy="3694568"/>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title"/>
          </p:nvPr>
        </p:nvSpPr>
        <p:spPr>
          <a:xfrm>
            <a:off x="5249594" y="2915516"/>
            <a:ext cx="3237846" cy="1981200"/>
          </a:xfrm>
        </p:spPr>
        <p:txBody>
          <a:bodyPr>
            <a:noAutofit/>
          </a:bodyPr>
          <a:lstStyle/>
          <a:p>
            <a:r>
              <a:rPr lang="en-US" sz="3600" dirty="0" smtClean="0"/>
              <a:t>NIOSH has developed a selection logic that can be applied to nanoparticles</a:t>
            </a:r>
            <a:endParaRPr lang="en-US" sz="3600" dirty="0"/>
          </a:p>
        </p:txBody>
      </p:sp>
      <p:sp>
        <p:nvSpPr>
          <p:cNvPr id="9" name="Text Placeholder 8"/>
          <p:cNvSpPr>
            <a:spLocks noGrp="1"/>
          </p:cNvSpPr>
          <p:nvPr>
            <p:ph type="body" sz="half" idx="2"/>
          </p:nvPr>
        </p:nvSpPr>
        <p:spPr/>
        <p:txBody>
          <a:bodyPr/>
          <a:lstStyle/>
          <a:p>
            <a:pPr algn="ctr"/>
            <a:r>
              <a:rPr lang="en-US" b="1" dirty="0" smtClean="0">
                <a:solidFill>
                  <a:schemeClr val="accent2"/>
                </a:solidFill>
              </a:rPr>
              <a:t>http://www.cdc.gov/niosh/docs/2005-100</a:t>
            </a:r>
            <a:endParaRPr lang="en-US" dirty="0">
              <a:solidFill>
                <a:schemeClr val="accent2"/>
              </a:solidFill>
            </a:endParaRPr>
          </a:p>
        </p:txBody>
      </p:sp>
    </p:spTree>
    <p:extLst>
      <p:ext uri="{BB962C8B-B14F-4D97-AF65-F5344CB8AC3E}">
        <p14:creationId xmlns:p14="http://schemas.microsoft.com/office/powerpoint/2010/main" val="12149388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567" y="83332"/>
            <a:ext cx="9870325" cy="771337"/>
          </a:xfrm>
        </p:spPr>
        <p:txBody>
          <a:bodyPr>
            <a:noAutofit/>
          </a:bodyPr>
          <a:lstStyle/>
          <a:p>
            <a:r>
              <a:rPr lang="en-US" sz="3200" dirty="0" smtClean="0"/>
              <a:t>Prudent Practices: Safety is </a:t>
            </a:r>
            <a:r>
              <a:rPr lang="en-US" sz="3200" i="1" dirty="0" smtClean="0"/>
              <a:t>Everyone’s </a:t>
            </a:r>
            <a:r>
              <a:rPr lang="en-US" sz="3200" dirty="0" smtClean="0"/>
              <a:t>Responsibility</a:t>
            </a:r>
            <a:endParaRPr lang="en-US" sz="3200" dirty="0"/>
          </a:p>
        </p:txBody>
      </p:sp>
      <p:sp>
        <p:nvSpPr>
          <p:cNvPr id="3" name="Content Placeholder 2"/>
          <p:cNvSpPr>
            <a:spLocks noGrp="1"/>
          </p:cNvSpPr>
          <p:nvPr>
            <p:ph sz="quarter" idx="10"/>
          </p:nvPr>
        </p:nvSpPr>
        <p:spPr>
          <a:xfrm>
            <a:off x="495681" y="1144435"/>
            <a:ext cx="7869325" cy="4667185"/>
          </a:xfrm>
        </p:spPr>
        <p:txBody>
          <a:bodyPr>
            <a:normAutofit/>
          </a:bodyPr>
          <a:lstStyle/>
          <a:p>
            <a:r>
              <a:rPr lang="en-US" dirty="0" smtClean="0"/>
              <a:t>Safety is everyone’s responsibility</a:t>
            </a:r>
          </a:p>
          <a:p>
            <a:r>
              <a:rPr lang="en-US" dirty="0" smtClean="0"/>
              <a:t>Failure to maintain good safety procedures could endanger your lab-mates as well as yourself </a:t>
            </a:r>
            <a:endParaRPr lang="en-US" dirty="0"/>
          </a:p>
          <a:p>
            <a:r>
              <a:rPr lang="en-US" dirty="0" smtClean="0"/>
              <a:t>Proper safety procedures will vary with local lab environments and available engineering protections (hoods, etc.)</a:t>
            </a:r>
          </a:p>
          <a:p>
            <a:r>
              <a:rPr lang="en-US" dirty="0" smtClean="0"/>
              <a:t>Nobody can keep you safe but yourself! </a:t>
            </a:r>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518413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Prudent Practices: Know your materials!</a:t>
            </a:r>
            <a:endParaRPr lang="en-US" dirty="0"/>
          </a:p>
        </p:txBody>
      </p:sp>
      <p:sp>
        <p:nvSpPr>
          <p:cNvPr id="3" name="Content Placeholder 2"/>
          <p:cNvSpPr>
            <a:spLocks noGrp="1"/>
          </p:cNvSpPr>
          <p:nvPr>
            <p:ph sz="quarter" idx="10"/>
          </p:nvPr>
        </p:nvSpPr>
        <p:spPr>
          <a:xfrm>
            <a:off x="153922" y="1091829"/>
            <a:ext cx="8177171" cy="4877441"/>
          </a:xfrm>
        </p:spPr>
        <p:txBody>
          <a:bodyPr>
            <a:normAutofit/>
          </a:bodyPr>
          <a:lstStyle/>
          <a:p>
            <a:r>
              <a:rPr lang="en-US" dirty="0" smtClean="0"/>
              <a:t>Know what you have </a:t>
            </a:r>
            <a:endParaRPr lang="en-US" b="1" i="1" dirty="0" smtClean="0"/>
          </a:p>
          <a:p>
            <a:r>
              <a:rPr lang="en-US" dirty="0" smtClean="0"/>
              <a:t>If available, read MSDS and be familiar with chemical properties</a:t>
            </a:r>
          </a:p>
          <a:p>
            <a:r>
              <a:rPr lang="en-US" dirty="0" smtClean="0"/>
              <a:t>Recognize that we may be working with materials with unknown or poorly documented chemical toxicity and reactivity.</a:t>
            </a:r>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71576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Prudent Practices: Minimize airborne exposure</a:t>
            </a:r>
            <a:endParaRPr lang="en-US" dirty="0"/>
          </a:p>
        </p:txBody>
      </p:sp>
      <p:sp>
        <p:nvSpPr>
          <p:cNvPr id="3" name="Content Placeholder 2"/>
          <p:cNvSpPr>
            <a:spLocks noGrp="1"/>
          </p:cNvSpPr>
          <p:nvPr>
            <p:ph sz="quarter" idx="10"/>
          </p:nvPr>
        </p:nvSpPr>
        <p:spPr>
          <a:xfrm>
            <a:off x="153923" y="812847"/>
            <a:ext cx="5656678" cy="4877441"/>
          </a:xfrm>
        </p:spPr>
        <p:txBody>
          <a:bodyPr>
            <a:normAutofit/>
          </a:bodyPr>
          <a:lstStyle/>
          <a:p>
            <a:r>
              <a:rPr lang="en-US" dirty="0" smtClean="0"/>
              <a:t>Clean up nanoparticle work areas frequently using </a:t>
            </a:r>
            <a:r>
              <a:rPr lang="en-US" b="1" i="1" dirty="0" smtClean="0"/>
              <a:t>wet wipes</a:t>
            </a:r>
          </a:p>
          <a:p>
            <a:r>
              <a:rPr lang="en-US" dirty="0" smtClean="0"/>
              <a:t>Clean up any solid spills </a:t>
            </a:r>
            <a:r>
              <a:rPr lang="en-US" i="1" dirty="0" smtClean="0"/>
              <a:t>immediately</a:t>
            </a:r>
            <a:r>
              <a:rPr lang="en-US" dirty="0" smtClean="0"/>
              <a:t> using </a:t>
            </a:r>
            <a:r>
              <a:rPr lang="en-US" b="1" i="1" dirty="0" smtClean="0"/>
              <a:t>wet wipes</a:t>
            </a:r>
          </a:p>
          <a:p>
            <a:r>
              <a:rPr lang="en-US" i="1" dirty="0" smtClean="0"/>
              <a:t>Wet-mop </a:t>
            </a:r>
            <a:r>
              <a:rPr lang="en-US" dirty="0" smtClean="0"/>
              <a:t>lab floors or use sticky-mats </a:t>
            </a:r>
          </a:p>
        </p:txBody>
      </p:sp>
      <p:sp>
        <p:nvSpPr>
          <p:cNvPr id="4" name="Text Placeholder 3"/>
          <p:cNvSpPr>
            <a:spLocks noGrp="1"/>
          </p:cNvSpPr>
          <p:nvPr>
            <p:ph type="body" sz="quarter" idx="11"/>
          </p:nvPr>
        </p:nvSpPr>
        <p:spPr/>
        <p:txBody>
          <a:bodyPr/>
          <a:lstStyle/>
          <a:p>
            <a:endParaRPr lang="en-US"/>
          </a:p>
        </p:txBody>
      </p:sp>
      <p:pic>
        <p:nvPicPr>
          <p:cNvPr id="6" name="Picture 5"/>
          <p:cNvPicPr>
            <a:picLocks noChangeAspect="1"/>
          </p:cNvPicPr>
          <p:nvPr/>
        </p:nvPicPr>
        <p:blipFill>
          <a:blip r:embed="rId2"/>
          <a:stretch>
            <a:fillRect/>
          </a:stretch>
        </p:blipFill>
        <p:spPr>
          <a:xfrm>
            <a:off x="5810601" y="1029311"/>
            <a:ext cx="3197384" cy="4939959"/>
          </a:xfrm>
          <a:prstGeom prst="rect">
            <a:avLst/>
          </a:prstGeom>
        </p:spPr>
      </p:pic>
      <p:sp>
        <p:nvSpPr>
          <p:cNvPr id="7" name="Content Placeholder 2"/>
          <p:cNvSpPr txBox="1">
            <a:spLocks/>
          </p:cNvSpPr>
          <p:nvPr/>
        </p:nvSpPr>
        <p:spPr>
          <a:xfrm>
            <a:off x="153924" y="4421699"/>
            <a:ext cx="5656677" cy="16455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Dispose of NP-contaminated waste safely as per local rules/regulations </a:t>
            </a:r>
          </a:p>
        </p:txBody>
      </p:sp>
    </p:spTree>
    <p:extLst>
      <p:ext uri="{BB962C8B-B14F-4D97-AF65-F5344CB8AC3E}">
        <p14:creationId xmlns:p14="http://schemas.microsoft.com/office/powerpoint/2010/main" val="3248421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Routes of Exposure: Inhalation</a:t>
            </a:r>
            <a:endParaRPr lang="en-US" dirty="0"/>
          </a:p>
        </p:txBody>
      </p:sp>
      <p:sp>
        <p:nvSpPr>
          <p:cNvPr id="3" name="Content Placeholder 2"/>
          <p:cNvSpPr>
            <a:spLocks noGrp="1"/>
          </p:cNvSpPr>
          <p:nvPr>
            <p:ph sz="half" idx="1"/>
          </p:nvPr>
        </p:nvSpPr>
        <p:spPr>
          <a:xfrm>
            <a:off x="615338" y="2360152"/>
            <a:ext cx="4010450" cy="4142247"/>
          </a:xfrm>
        </p:spPr>
        <p:txBody>
          <a:bodyPr>
            <a:normAutofit fontScale="92500" lnSpcReduction="20000"/>
          </a:bodyPr>
          <a:lstStyle/>
          <a:p>
            <a:pPr marL="349250" indent="-347663"/>
            <a:r>
              <a:rPr lang="en-US" dirty="0" smtClean="0"/>
              <a:t>Airborne NPs can be inhaled and deposit in the respiratory tract</a:t>
            </a:r>
          </a:p>
          <a:p>
            <a:pPr marL="349250" indent="-347663"/>
            <a:r>
              <a:rPr lang="en-US" dirty="0" smtClean="0"/>
              <a:t>Inhaled NPs may enter the blood stream and translocate to other </a:t>
            </a:r>
            <a:r>
              <a:rPr lang="en-US" dirty="0" smtClean="0"/>
              <a:t>organs</a:t>
            </a:r>
          </a:p>
          <a:p>
            <a:pPr marL="349250" indent="-347663"/>
            <a:r>
              <a:rPr lang="en-US" dirty="0" smtClean="0"/>
              <a:t>&gt;10 microns: stopped by mucous</a:t>
            </a:r>
          </a:p>
          <a:p>
            <a:pPr marL="349250" indent="-347663"/>
            <a:r>
              <a:rPr lang="en-US" dirty="0" smtClean="0"/>
              <a:t>Small NPs can penetrate deeper and block alveoli</a:t>
            </a:r>
            <a:endParaRPr lang="en-US" dirty="0" smtClean="0"/>
          </a:p>
        </p:txBody>
      </p:sp>
      <p:pic>
        <p:nvPicPr>
          <p:cNvPr id="14" name="Picture 13" descr="Respiratory_Tract.png"/>
          <p:cNvPicPr>
            <a:picLocks noChangeAspect="1"/>
          </p:cNvPicPr>
          <p:nvPr/>
        </p:nvPicPr>
        <p:blipFill>
          <a:blip r:embed="rId3" cstate="print"/>
          <a:stretch>
            <a:fillRect/>
          </a:stretch>
        </p:blipFill>
        <p:spPr>
          <a:xfrm>
            <a:off x="4726547" y="2424022"/>
            <a:ext cx="4173091" cy="3184174"/>
          </a:xfrm>
          <a:prstGeom prst="rect">
            <a:avLst/>
          </a:prstGeom>
        </p:spPr>
      </p:pic>
      <p:sp>
        <p:nvSpPr>
          <p:cNvPr id="16" name="AutoShape 4"/>
          <p:cNvSpPr>
            <a:spLocks noChangeArrowheads="1"/>
          </p:cNvSpPr>
          <p:nvPr/>
        </p:nvSpPr>
        <p:spPr bwMode="auto">
          <a:xfrm>
            <a:off x="457200" y="1283249"/>
            <a:ext cx="8245590" cy="783193"/>
          </a:xfrm>
          <a:prstGeom prst="roundRect">
            <a:avLst>
              <a:gd name="adj" fmla="val 16667"/>
            </a:avLst>
          </a:prstGeom>
          <a:solidFill>
            <a:schemeClr val="bg2"/>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eaLnBrk="0" hangingPunct="0">
              <a:defRPr/>
            </a:pPr>
            <a:r>
              <a:rPr lang="en-US" sz="2000" i="1" dirty="0" smtClean="0"/>
              <a:t>Inhalation has been a major focus of the </a:t>
            </a:r>
            <a:r>
              <a:rPr lang="en-US" sz="2000" i="1" dirty="0" err="1" smtClean="0"/>
              <a:t>nanotoxicology</a:t>
            </a:r>
            <a:r>
              <a:rPr lang="en-US" sz="2000" i="1" dirty="0" smtClean="0"/>
              <a:t> community;</a:t>
            </a:r>
          </a:p>
          <a:p>
            <a:pPr algn="ctr" eaLnBrk="0" hangingPunct="0">
              <a:defRPr/>
            </a:pPr>
            <a:r>
              <a:rPr lang="en-US" sz="2000" i="1" dirty="0" smtClean="0">
                <a:solidFill>
                  <a:schemeClr val="dk1"/>
                </a:solidFill>
                <a:latin typeface="+mn-lt"/>
              </a:rPr>
              <a:t>NP penetration into the lung depends on its aggregation state</a:t>
            </a:r>
            <a:endParaRPr lang="en-US" sz="2000" i="1" dirty="0">
              <a:solidFill>
                <a:schemeClr val="dk1"/>
              </a:solidFill>
              <a:latin typeface="+mn-lt"/>
            </a:endParaRPr>
          </a:p>
        </p:txBody>
      </p:sp>
      <p:sp>
        <p:nvSpPr>
          <p:cNvPr id="1026" name="Text Box 2"/>
          <p:cNvSpPr txBox="1">
            <a:spLocks noChangeArrowheads="1"/>
          </p:cNvSpPr>
          <p:nvPr/>
        </p:nvSpPr>
        <p:spPr bwMode="auto">
          <a:xfrm>
            <a:off x="4598988" y="5657851"/>
            <a:ext cx="4240212" cy="138499"/>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sz="900" b="1" i="0" u="none" strike="noStrike" cap="none" normalizeH="0" baseline="0" noProof="1" smtClean="0">
                <a:ln>
                  <a:noFill/>
                </a:ln>
                <a:solidFill>
                  <a:schemeClr val="tx1"/>
                </a:solidFill>
                <a:effectLst/>
                <a:latin typeface="Calibri" pitchFamily="34" charset="0"/>
              </a:rPr>
              <a:t>Image: http://upload.wikimedia.org/wikipedia/commons/3/36/Respiratory_Tract.png</a:t>
            </a:r>
            <a:endParaRPr kumimoji="0" lang="en-US" sz="9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1835374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Prudent Practices: Wear proper lab attire</a:t>
            </a:r>
            <a:endParaRPr lang="en-US" dirty="0"/>
          </a:p>
        </p:txBody>
      </p:sp>
      <p:sp>
        <p:nvSpPr>
          <p:cNvPr id="3" name="Content Placeholder 2"/>
          <p:cNvSpPr>
            <a:spLocks noGrp="1"/>
          </p:cNvSpPr>
          <p:nvPr>
            <p:ph sz="quarter" idx="10"/>
          </p:nvPr>
        </p:nvSpPr>
        <p:spPr>
          <a:xfrm>
            <a:off x="153924" y="1188049"/>
            <a:ext cx="5656678" cy="3815333"/>
          </a:xfrm>
        </p:spPr>
        <p:txBody>
          <a:bodyPr>
            <a:normAutofit fontScale="92500" lnSpcReduction="20000"/>
          </a:bodyPr>
          <a:lstStyle/>
          <a:p>
            <a:r>
              <a:rPr lang="en-US" dirty="0" smtClean="0"/>
              <a:t>Closed-toed shoes</a:t>
            </a:r>
            <a:endParaRPr lang="en-US" b="1" i="1" dirty="0" smtClean="0"/>
          </a:p>
          <a:p>
            <a:r>
              <a:rPr lang="en-US" dirty="0" smtClean="0"/>
              <a:t>Long pants</a:t>
            </a:r>
          </a:p>
          <a:p>
            <a:r>
              <a:rPr lang="en-US" dirty="0" smtClean="0"/>
              <a:t>(</a:t>
            </a:r>
            <a:r>
              <a:rPr lang="en-US" dirty="0" smtClean="0"/>
              <a:t>Tyvek?) </a:t>
            </a:r>
            <a:r>
              <a:rPr lang="en-US" dirty="0" smtClean="0"/>
              <a:t>Lab coat</a:t>
            </a:r>
          </a:p>
          <a:p>
            <a:r>
              <a:rPr lang="en-US" dirty="0" smtClean="0"/>
              <a:t>Goggles</a:t>
            </a:r>
          </a:p>
          <a:p>
            <a:r>
              <a:rPr lang="en-US" dirty="0" smtClean="0"/>
              <a:t>Gloves</a:t>
            </a:r>
          </a:p>
          <a:p>
            <a:r>
              <a:rPr lang="en-US" dirty="0" smtClean="0"/>
              <a:t>Possibly work with r</a:t>
            </a:r>
            <a:r>
              <a:rPr lang="en-US" dirty="0" smtClean="0"/>
              <a:t>espirator if </a:t>
            </a:r>
            <a:r>
              <a:rPr lang="en-US" dirty="0" smtClean="0"/>
              <a:t>working with dry </a:t>
            </a:r>
            <a:r>
              <a:rPr lang="en-US" dirty="0" smtClean="0"/>
              <a:t>nanoparticles in large quantities.</a:t>
            </a:r>
            <a:endParaRPr lang="en-US" dirty="0" smtClean="0"/>
          </a:p>
          <a:p>
            <a:pPr marL="0" indent="0">
              <a:buNone/>
            </a:pPr>
            <a:endParaRPr lang="en-US" dirty="0" smtClean="0"/>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3"/>
          <a:stretch>
            <a:fillRect/>
          </a:stretch>
        </p:blipFill>
        <p:spPr>
          <a:xfrm>
            <a:off x="5727700" y="937088"/>
            <a:ext cx="2959100" cy="4445000"/>
          </a:xfrm>
          <a:prstGeom prst="rect">
            <a:avLst/>
          </a:prstGeom>
        </p:spPr>
      </p:pic>
    </p:spTree>
    <p:extLst>
      <p:ext uri="{BB962C8B-B14F-4D97-AF65-F5344CB8AC3E}">
        <p14:creationId xmlns:p14="http://schemas.microsoft.com/office/powerpoint/2010/main" val="340857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12888"/>
            <a:ext cx="8735142" cy="771337"/>
          </a:xfrm>
        </p:spPr>
        <p:txBody>
          <a:bodyPr>
            <a:normAutofit/>
          </a:bodyPr>
          <a:lstStyle/>
          <a:p>
            <a:r>
              <a:rPr lang="en-US" dirty="0" smtClean="0"/>
              <a:t>Prudent Practices: NP disposal</a:t>
            </a:r>
            <a:endParaRPr lang="en-US" dirty="0"/>
          </a:p>
        </p:txBody>
      </p:sp>
      <p:sp>
        <p:nvSpPr>
          <p:cNvPr id="3" name="Content Placeholder 2"/>
          <p:cNvSpPr>
            <a:spLocks noGrp="1"/>
          </p:cNvSpPr>
          <p:nvPr>
            <p:ph sz="quarter" idx="10"/>
          </p:nvPr>
        </p:nvSpPr>
        <p:spPr>
          <a:xfrm>
            <a:off x="153923" y="1139995"/>
            <a:ext cx="8311853" cy="4877441"/>
          </a:xfrm>
        </p:spPr>
        <p:txBody>
          <a:bodyPr>
            <a:normAutofit/>
          </a:bodyPr>
          <a:lstStyle/>
          <a:p>
            <a:r>
              <a:rPr lang="en-US" dirty="0" smtClean="0"/>
              <a:t>Wet wipes or other “wet” NP waste should be bagged in plastic zip-lock bags while still wet (before disposal) to reduce airborne exposure to custodians or other personnel. </a:t>
            </a:r>
          </a:p>
          <a:p>
            <a:r>
              <a:rPr lang="en-US" dirty="0" smtClean="0"/>
              <a:t>Never put NPs into the trash without proper containment</a:t>
            </a:r>
          </a:p>
          <a:p>
            <a:r>
              <a:rPr lang="en-US" dirty="0" smtClean="0"/>
              <a:t>Dispose of all NPs and NP-contaminated waste in accordance with your local chemical hygiene office. </a:t>
            </a:r>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45619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0"/>
          </p:nvPr>
        </p:nvSpPr>
        <p:spPr>
          <a:xfrm>
            <a:off x="2996933" y="2448572"/>
            <a:ext cx="3410119" cy="1785059"/>
          </a:xfrm>
        </p:spPr>
        <p:txBody>
          <a:bodyPr>
            <a:normAutofit/>
          </a:bodyPr>
          <a:lstStyle/>
          <a:p>
            <a:r>
              <a:rPr lang="en-US" sz="4800" b="1" dirty="0" smtClean="0"/>
              <a:t>Be Safe !!</a:t>
            </a:r>
            <a:endParaRPr lang="en-US" sz="4800" b="1" dirty="0"/>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120099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14" y="900849"/>
            <a:ext cx="4447987" cy="1143000"/>
          </a:xfrm>
        </p:spPr>
        <p:txBody>
          <a:bodyPr>
            <a:normAutofit fontScale="90000"/>
          </a:bodyPr>
          <a:lstStyle/>
          <a:p>
            <a:pPr algn="r"/>
            <a:r>
              <a:rPr lang="en-US" dirty="0" err="1" smtClean="0"/>
              <a:t>Gloveboxes</a:t>
            </a:r>
            <a:r>
              <a:rPr lang="en-US" dirty="0" smtClean="0"/>
              <a:t> inside a “Nanoparticle Containment Room”</a:t>
            </a:r>
            <a:endParaRPr lang="en-US" dirty="0"/>
          </a:p>
        </p:txBody>
      </p:sp>
      <p:pic>
        <p:nvPicPr>
          <p:cNvPr id="5" name="Picture 4"/>
          <p:cNvPicPr>
            <a:picLocks noChangeAspect="1"/>
          </p:cNvPicPr>
          <p:nvPr/>
        </p:nvPicPr>
        <p:blipFill>
          <a:blip r:embed="rId3" cstate="print"/>
          <a:stretch>
            <a:fillRect/>
          </a:stretch>
        </p:blipFill>
        <p:spPr>
          <a:xfrm>
            <a:off x="5156346" y="892629"/>
            <a:ext cx="3661247" cy="5541963"/>
          </a:xfrm>
          <a:prstGeom prst="rect">
            <a:avLst/>
          </a:prstGeom>
        </p:spPr>
      </p:pic>
      <p:pic>
        <p:nvPicPr>
          <p:cNvPr id="7" name="Picture 6" descr="http://uweb.txstate.edu/~jt31/plasti3.jpg"/>
          <p:cNvPicPr/>
          <p:nvPr/>
        </p:nvPicPr>
        <p:blipFill>
          <a:blip r:embed="rId4" cstate="print"/>
          <a:srcRect/>
          <a:stretch>
            <a:fillRect/>
          </a:stretch>
        </p:blipFill>
        <p:spPr bwMode="auto">
          <a:xfrm>
            <a:off x="795867" y="2878667"/>
            <a:ext cx="4036480" cy="2556928"/>
          </a:xfrm>
          <a:prstGeom prst="rect">
            <a:avLst/>
          </a:prstGeom>
          <a:noFill/>
          <a:ln w="9525">
            <a:noFill/>
            <a:miter lim="800000"/>
            <a:headEnd/>
            <a:tailEnd/>
          </a:ln>
        </p:spPr>
      </p:pic>
      <p:sp>
        <p:nvSpPr>
          <p:cNvPr id="9" name="TextBox 8"/>
          <p:cNvSpPr txBox="1"/>
          <p:nvPr/>
        </p:nvSpPr>
        <p:spPr>
          <a:xfrm>
            <a:off x="846669" y="5638808"/>
            <a:ext cx="3945467" cy="923330"/>
          </a:xfrm>
          <a:prstGeom prst="rect">
            <a:avLst/>
          </a:prstGeom>
          <a:noFill/>
        </p:spPr>
        <p:txBody>
          <a:bodyPr wrap="square" rtlCol="0">
            <a:spAutoFit/>
          </a:bodyPr>
          <a:lstStyle/>
          <a:p>
            <a:pPr algn="r"/>
            <a:r>
              <a:rPr lang="en-US" dirty="0" smtClean="0"/>
              <a:t>Photos courtesy </a:t>
            </a:r>
            <a:r>
              <a:rPr lang="en-US" dirty="0" err="1"/>
              <a:t>Jitendra</a:t>
            </a:r>
            <a:r>
              <a:rPr lang="en-US" dirty="0"/>
              <a:t> S. Tate, Ph.D.</a:t>
            </a:r>
            <a:r>
              <a:rPr lang="en-US" dirty="0" smtClean="0"/>
              <a:t>, Professor, Texas </a:t>
            </a:r>
            <a:r>
              <a:rPr lang="en-US" dirty="0"/>
              <a:t>State University-San Marcos </a:t>
            </a:r>
          </a:p>
        </p:txBody>
      </p:sp>
      <p:sp>
        <p:nvSpPr>
          <p:cNvPr id="8"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lang="en-US" sz="1400" b="1" dirty="0">
              <a:solidFill>
                <a:schemeClr val="accent2">
                  <a:lumMod val="50000"/>
                </a:schemeClr>
              </a:solidFill>
            </a:endParaRPr>
          </a:p>
        </p:txBody>
      </p:sp>
    </p:spTree>
    <p:extLst>
      <p:ext uri="{BB962C8B-B14F-4D97-AF65-F5344CB8AC3E}">
        <p14:creationId xmlns:p14="http://schemas.microsoft.com/office/powerpoint/2010/main" val="5317426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201466" y="6400800"/>
            <a:ext cx="601306" cy="457200"/>
          </a:xfrm>
          <a:prstGeom prst="rect">
            <a:avLst/>
          </a:prstGeom>
        </p:spPr>
        <p:txBody>
          <a:bodyPr/>
          <a:lstStyle/>
          <a:p>
            <a:pPr>
              <a:defRPr/>
            </a:pPr>
            <a:r>
              <a:rPr lang="en-US" dirty="0" smtClean="0"/>
              <a:t>4-</a:t>
            </a:r>
            <a:fld id="{A5B96567-BFE0-47FD-90FD-A9064614BBFE}" type="slidenum">
              <a:rPr lang="en-US" smtClean="0"/>
              <a:pPr>
                <a:defRPr/>
              </a:pPr>
              <a:t>54</a:t>
            </a:fld>
            <a:endParaRPr lang="en-US" dirty="0"/>
          </a:p>
        </p:txBody>
      </p:sp>
      <p:pic>
        <p:nvPicPr>
          <p:cNvPr id="6" name="Picture 5"/>
          <p:cNvPicPr>
            <a:picLocks noChangeAspect="1"/>
          </p:cNvPicPr>
          <p:nvPr/>
        </p:nvPicPr>
        <p:blipFill>
          <a:blip r:embed="rId3"/>
          <a:stretch>
            <a:fillRect/>
          </a:stretch>
        </p:blipFill>
        <p:spPr>
          <a:xfrm>
            <a:off x="5183753" y="2556504"/>
            <a:ext cx="3457754" cy="3457754"/>
          </a:xfrm>
          <a:prstGeom prst="rect">
            <a:avLst/>
          </a:prstGeom>
        </p:spPr>
      </p:pic>
      <p:sp>
        <p:nvSpPr>
          <p:cNvPr id="7" name="TextBox 6"/>
          <p:cNvSpPr txBox="1"/>
          <p:nvPr/>
        </p:nvSpPr>
        <p:spPr>
          <a:xfrm>
            <a:off x="5252626" y="5770213"/>
            <a:ext cx="3424792" cy="646331"/>
          </a:xfrm>
          <a:prstGeom prst="rect">
            <a:avLst/>
          </a:prstGeom>
          <a:noFill/>
        </p:spPr>
        <p:txBody>
          <a:bodyPr wrap="square" rtlCol="0">
            <a:spAutoFit/>
          </a:bodyPr>
          <a:lstStyle/>
          <a:p>
            <a:r>
              <a:rPr lang="en-US" dirty="0" smtClean="0"/>
              <a:t>North</a:t>
            </a:r>
            <a:r>
              <a:rPr lang="en-US" b="1" dirty="0" smtClean="0"/>
              <a:t> </a:t>
            </a:r>
            <a:r>
              <a:rPr lang="en-US" b="1" dirty="0"/>
              <a:t>Full-face </a:t>
            </a:r>
            <a:r>
              <a:rPr lang="en-US" b="1" dirty="0" smtClean="0"/>
              <a:t>Respirator</a:t>
            </a:r>
          </a:p>
          <a:p>
            <a:r>
              <a:rPr lang="en-US" b="1" dirty="0" smtClean="0"/>
              <a:t>Courtesy North Corporation</a:t>
            </a:r>
            <a:endParaRPr lang="en-US" dirty="0"/>
          </a:p>
        </p:txBody>
      </p:sp>
      <p:pic>
        <p:nvPicPr>
          <p:cNvPr id="8" name="Picture 7"/>
          <p:cNvPicPr>
            <a:picLocks noChangeAspect="1"/>
          </p:cNvPicPr>
          <p:nvPr/>
        </p:nvPicPr>
        <p:blipFill>
          <a:blip r:embed="rId4"/>
          <a:stretch>
            <a:fillRect/>
          </a:stretch>
        </p:blipFill>
        <p:spPr>
          <a:xfrm>
            <a:off x="1481511" y="3037611"/>
            <a:ext cx="2717360" cy="2684752"/>
          </a:xfrm>
          <a:prstGeom prst="rect">
            <a:avLst/>
          </a:prstGeom>
        </p:spPr>
      </p:pic>
      <p:sp>
        <p:nvSpPr>
          <p:cNvPr id="9" name="TextBox 8"/>
          <p:cNvSpPr txBox="1"/>
          <p:nvPr/>
        </p:nvSpPr>
        <p:spPr>
          <a:xfrm>
            <a:off x="1018214" y="5771581"/>
            <a:ext cx="3424792" cy="646331"/>
          </a:xfrm>
          <a:prstGeom prst="rect">
            <a:avLst/>
          </a:prstGeom>
          <a:noFill/>
        </p:spPr>
        <p:txBody>
          <a:bodyPr wrap="square" rtlCol="0">
            <a:spAutoFit/>
          </a:bodyPr>
          <a:lstStyle/>
          <a:p>
            <a:pPr algn="ctr"/>
            <a:r>
              <a:rPr lang="en-US" dirty="0" smtClean="0"/>
              <a:t>MSA</a:t>
            </a:r>
            <a:r>
              <a:rPr lang="en-US" b="1" dirty="0" smtClean="0"/>
              <a:t> </a:t>
            </a:r>
            <a:r>
              <a:rPr lang="en-US" b="1" dirty="0"/>
              <a:t>Full-face </a:t>
            </a:r>
            <a:r>
              <a:rPr lang="en-US" b="1" dirty="0" smtClean="0"/>
              <a:t>Respirator</a:t>
            </a:r>
          </a:p>
          <a:p>
            <a:pPr algn="ctr"/>
            <a:r>
              <a:rPr lang="en-US" b="1" dirty="0" smtClean="0"/>
              <a:t>Courtesy MSA</a:t>
            </a:r>
            <a:endParaRPr lang="en-US" dirty="0"/>
          </a:p>
        </p:txBody>
      </p:sp>
      <p:sp>
        <p:nvSpPr>
          <p:cNvPr id="2" name="Title 1"/>
          <p:cNvSpPr>
            <a:spLocks noGrp="1"/>
          </p:cNvSpPr>
          <p:nvPr>
            <p:ph type="title"/>
          </p:nvPr>
        </p:nvSpPr>
        <p:spPr>
          <a:xfrm>
            <a:off x="347176" y="774658"/>
            <a:ext cx="8301676" cy="1143000"/>
          </a:xfrm>
        </p:spPr>
        <p:txBody>
          <a:bodyPr>
            <a:normAutofit fontScale="90000"/>
          </a:bodyPr>
          <a:lstStyle/>
          <a:p>
            <a:r>
              <a:rPr lang="en-US" dirty="0" smtClean="0"/>
              <a:t>EPA requires full-face N-100 cartridge respirators for CNT manufacturers under consent order, unless they prove no exposure</a:t>
            </a:r>
            <a:endParaRPr lang="en-US" dirty="0"/>
          </a:p>
        </p:txBody>
      </p:sp>
    </p:spTree>
    <p:extLst>
      <p:ext uri="{BB962C8B-B14F-4D97-AF65-F5344CB8AC3E}">
        <p14:creationId xmlns:p14="http://schemas.microsoft.com/office/powerpoint/2010/main" val="40656077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pPr algn="l" eaLnBrk="1" hangingPunct="1"/>
            <a:r>
              <a:rPr lang="en-US" sz="3600" b="1" dirty="0" smtClean="0"/>
              <a:t>OSHA requires that workers pass a fit test </a:t>
            </a:r>
            <a:r>
              <a:rPr lang="en-US" sz="3600" b="1" i="1" dirty="0" smtClean="0">
                <a:solidFill>
                  <a:srgbClr val="9B2D1F"/>
                </a:solidFill>
              </a:rPr>
              <a:t>before</a:t>
            </a:r>
            <a:r>
              <a:rPr lang="en-US" sz="3600" b="1" dirty="0" smtClean="0"/>
              <a:t> wearing a respirator</a:t>
            </a:r>
          </a:p>
        </p:txBody>
      </p:sp>
      <p:grpSp>
        <p:nvGrpSpPr>
          <p:cNvPr id="22531" name="Group 4"/>
          <p:cNvGrpSpPr>
            <a:grpSpLocks/>
          </p:cNvGrpSpPr>
          <p:nvPr/>
        </p:nvGrpSpPr>
        <p:grpSpPr bwMode="auto">
          <a:xfrm>
            <a:off x="728134" y="2497668"/>
            <a:ext cx="4404255" cy="3647017"/>
            <a:chOff x="2300" y="1980"/>
            <a:chExt cx="2639" cy="1805"/>
          </a:xfrm>
        </p:grpSpPr>
        <p:pic>
          <p:nvPicPr>
            <p:cNvPr id="22540" name="Picture 5" descr="pcount1"/>
            <p:cNvPicPr>
              <a:picLocks noChangeAspect="1" noChangeArrowheads="1"/>
            </p:cNvPicPr>
            <p:nvPr/>
          </p:nvPicPr>
          <p:blipFill>
            <a:blip r:embed="rId3" cstate="print"/>
            <a:srcRect/>
            <a:stretch>
              <a:fillRect/>
            </a:stretch>
          </p:blipFill>
          <p:spPr bwMode="auto">
            <a:xfrm>
              <a:off x="2300" y="1980"/>
              <a:ext cx="2639" cy="1607"/>
            </a:xfrm>
            <a:prstGeom prst="rect">
              <a:avLst/>
            </a:prstGeom>
            <a:noFill/>
            <a:ln w="38100">
              <a:noFill/>
              <a:miter lim="800000"/>
              <a:headEnd/>
              <a:tailEnd/>
            </a:ln>
          </p:spPr>
        </p:pic>
        <p:sp>
          <p:nvSpPr>
            <p:cNvPr id="22541" name="Text Box 6"/>
            <p:cNvSpPr txBox="1">
              <a:spLocks noChangeArrowheads="1"/>
            </p:cNvSpPr>
            <p:nvPr/>
          </p:nvSpPr>
          <p:spPr bwMode="auto">
            <a:xfrm>
              <a:off x="3046" y="3598"/>
              <a:ext cx="1311" cy="187"/>
            </a:xfrm>
            <a:prstGeom prst="rect">
              <a:avLst/>
            </a:prstGeom>
            <a:noFill/>
            <a:ln w="9525">
              <a:noFill/>
              <a:miter lim="800000"/>
              <a:headEnd/>
              <a:tailEnd/>
            </a:ln>
          </p:spPr>
          <p:txBody>
            <a:bodyPr wrap="none">
              <a:spAutoFit/>
            </a:bodyPr>
            <a:lstStyle/>
            <a:p>
              <a:pPr algn="ctr"/>
              <a:r>
                <a:rPr lang="en-US" sz="1000"/>
                <a:t>PortaCount Quantitative Fit Testing System</a:t>
              </a:r>
            </a:p>
            <a:p>
              <a:pPr algn="ctr"/>
              <a:r>
                <a:rPr lang="en-US" sz="1000"/>
                <a:t>Courtesy TSI, Inc.</a:t>
              </a:r>
            </a:p>
          </p:txBody>
        </p:sp>
      </p:grpSp>
      <p:sp>
        <p:nvSpPr>
          <p:cNvPr id="22532" name="Text Box 8"/>
          <p:cNvSpPr txBox="1">
            <a:spLocks noChangeArrowheads="1"/>
          </p:cNvSpPr>
          <p:nvPr/>
        </p:nvSpPr>
        <p:spPr bwMode="auto">
          <a:xfrm>
            <a:off x="1829330" y="1814513"/>
            <a:ext cx="2201863" cy="519112"/>
          </a:xfrm>
          <a:prstGeom prst="rect">
            <a:avLst/>
          </a:prstGeom>
          <a:noFill/>
          <a:ln w="9525">
            <a:noFill/>
            <a:miter lim="800000"/>
            <a:headEnd/>
            <a:tailEnd/>
          </a:ln>
        </p:spPr>
        <p:txBody>
          <a:bodyPr>
            <a:spAutoFit/>
          </a:bodyPr>
          <a:lstStyle/>
          <a:p>
            <a:pPr>
              <a:spcBef>
                <a:spcPct val="50000"/>
              </a:spcBef>
            </a:pPr>
            <a:r>
              <a:rPr lang="en-US" sz="2800" dirty="0">
                <a:latin typeface="Arial" charset="0"/>
              </a:rPr>
              <a:t>Quantitative</a:t>
            </a:r>
          </a:p>
        </p:txBody>
      </p:sp>
      <p:sp>
        <p:nvSpPr>
          <p:cNvPr id="22533" name="Text Box 9"/>
          <p:cNvSpPr txBox="1">
            <a:spLocks noChangeArrowheads="1"/>
          </p:cNvSpPr>
          <p:nvPr/>
        </p:nvSpPr>
        <p:spPr bwMode="auto">
          <a:xfrm>
            <a:off x="5973767" y="1843088"/>
            <a:ext cx="2133600" cy="519112"/>
          </a:xfrm>
          <a:prstGeom prst="rect">
            <a:avLst/>
          </a:prstGeom>
          <a:noFill/>
          <a:ln w="9525">
            <a:noFill/>
            <a:miter lim="800000"/>
            <a:headEnd/>
            <a:tailEnd/>
          </a:ln>
        </p:spPr>
        <p:txBody>
          <a:bodyPr>
            <a:spAutoFit/>
          </a:bodyPr>
          <a:lstStyle/>
          <a:p>
            <a:pPr>
              <a:spcBef>
                <a:spcPct val="50000"/>
              </a:spcBef>
            </a:pPr>
            <a:r>
              <a:rPr lang="en-US" sz="2800" dirty="0">
                <a:latin typeface="Arial" charset="0"/>
              </a:rPr>
              <a:t>Qualitative</a:t>
            </a:r>
          </a:p>
        </p:txBody>
      </p:sp>
      <p:grpSp>
        <p:nvGrpSpPr>
          <p:cNvPr id="22534" name="Group 10"/>
          <p:cNvGrpSpPr>
            <a:grpSpLocks/>
          </p:cNvGrpSpPr>
          <p:nvPr/>
        </p:nvGrpSpPr>
        <p:grpSpPr bwMode="auto">
          <a:xfrm>
            <a:off x="5427138" y="2514602"/>
            <a:ext cx="3226858" cy="3663420"/>
            <a:chOff x="5538997" y="2678782"/>
            <a:chExt cx="3531810" cy="3849411"/>
          </a:xfrm>
        </p:grpSpPr>
        <p:pic>
          <p:nvPicPr>
            <p:cNvPr id="22538" name="Picture 9" descr="C:\Documents and Settings\SHANSON\Desktop\ADRT_July09\Photos\Mod 2_PPE\FT50-lrg.jpg"/>
            <p:cNvPicPr>
              <a:picLocks noChangeAspect="1" noChangeArrowheads="1"/>
            </p:cNvPicPr>
            <p:nvPr/>
          </p:nvPicPr>
          <p:blipFill>
            <a:blip r:embed="rId4" cstate="print"/>
            <a:srcRect/>
            <a:stretch>
              <a:fillRect/>
            </a:stretch>
          </p:blipFill>
          <p:spPr bwMode="auto">
            <a:xfrm>
              <a:off x="5538997" y="2678782"/>
              <a:ext cx="3531810" cy="3465344"/>
            </a:xfrm>
            <a:prstGeom prst="rect">
              <a:avLst/>
            </a:prstGeom>
            <a:noFill/>
            <a:ln w="9525">
              <a:noFill/>
              <a:miter lim="800000"/>
              <a:headEnd/>
              <a:tailEnd/>
            </a:ln>
          </p:spPr>
        </p:pic>
        <p:sp>
          <p:nvSpPr>
            <p:cNvPr id="22539" name="TextBox 9"/>
            <p:cNvSpPr txBox="1">
              <a:spLocks noChangeArrowheads="1"/>
            </p:cNvSpPr>
            <p:nvPr/>
          </p:nvSpPr>
          <p:spPr bwMode="auto">
            <a:xfrm>
              <a:off x="5999747" y="6128083"/>
              <a:ext cx="2871537" cy="400110"/>
            </a:xfrm>
            <a:prstGeom prst="rect">
              <a:avLst/>
            </a:prstGeom>
            <a:noFill/>
            <a:ln w="9525">
              <a:noFill/>
              <a:miter lim="800000"/>
              <a:headEnd/>
              <a:tailEnd/>
            </a:ln>
          </p:spPr>
          <p:txBody>
            <a:bodyPr>
              <a:spAutoFit/>
            </a:bodyPr>
            <a:lstStyle/>
            <a:p>
              <a:pPr algn="ctr"/>
              <a:r>
                <a:rPr lang="en-US" sz="1000"/>
                <a:t>Allegro Complete Smoke Fit Test Kit Photo Courtesy Gempler’s</a:t>
              </a:r>
            </a:p>
          </p:txBody>
        </p:sp>
      </p:grpSp>
      <p:sp>
        <p:nvSpPr>
          <p:cNvPr id="12" name="TextBox 11"/>
          <p:cNvSpPr txBox="1"/>
          <p:nvPr/>
        </p:nvSpPr>
        <p:spPr>
          <a:xfrm>
            <a:off x="979446" y="5024312"/>
            <a:ext cx="6587555" cy="523220"/>
          </a:xfrm>
          <a:prstGeom prst="rect">
            <a:avLst/>
          </a:prstGeom>
          <a:noFill/>
          <a:effectLst>
            <a:glow rad="228600">
              <a:schemeClr val="accent4">
                <a:alpha val="75000"/>
              </a:schemeClr>
            </a:glow>
            <a:outerShdw blurRad="127000" dist="38100" dir="2700000">
              <a:srgbClr val="000000">
                <a:alpha val="84000"/>
              </a:srgbClr>
            </a:outerShdw>
          </a:effectLst>
        </p:spPr>
        <p:txBody>
          <a:bodyPr>
            <a:spAutoFit/>
          </a:bodyPr>
          <a:lstStyle/>
          <a:p>
            <a:pPr>
              <a:defRPr/>
            </a:pPr>
            <a:r>
              <a:rPr lang="en-US" sz="2800" b="1" dirty="0">
                <a:solidFill>
                  <a:srgbClr val="FFFFFF"/>
                </a:solidFill>
                <a:latin typeface="+mj-lt"/>
                <a:cs typeface="ＭＳ Ｐゴシック" charset="-128"/>
              </a:rPr>
              <a:t>Both are acceptable. Which is better?</a:t>
            </a:r>
          </a:p>
        </p:txBody>
      </p:sp>
      <p:sp>
        <p:nvSpPr>
          <p:cNvPr id="14"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lang="en-US" sz="1400" b="1" dirty="0">
              <a:solidFill>
                <a:schemeClr val="accent2">
                  <a:lumMod val="50000"/>
                </a:schemeClr>
              </a:solidFill>
            </a:endParaRPr>
          </a:p>
        </p:txBody>
      </p:sp>
    </p:spTree>
    <p:extLst>
      <p:ext uri="{BB962C8B-B14F-4D97-AF65-F5344CB8AC3E}">
        <p14:creationId xmlns:p14="http://schemas.microsoft.com/office/powerpoint/2010/main" val="82544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p:nvPr>
        </p:nvSpPr>
        <p:spPr>
          <a:xfrm>
            <a:off x="677581" y="293313"/>
            <a:ext cx="8275544" cy="1143000"/>
          </a:xfrm>
          <a:noFill/>
        </p:spPr>
        <p:txBody>
          <a:bodyPr/>
          <a:lstStyle/>
          <a:p>
            <a:pPr algn="l"/>
            <a:r>
              <a:rPr lang="en-US" sz="3200" dirty="0" smtClean="0">
                <a:effectLst/>
              </a:rPr>
              <a:t>Effective controls </a:t>
            </a:r>
            <a:r>
              <a:rPr lang="en-US" sz="3200" dirty="0">
                <a:effectLst/>
              </a:rPr>
              <a:t>for</a:t>
            </a:r>
            <a:r>
              <a:rPr lang="en-US" sz="3200" dirty="0" smtClean="0">
                <a:effectLst/>
              </a:rPr>
              <a:t> lab-scale work are available including low-flow lab hoods</a:t>
            </a:r>
            <a:endParaRPr lang="en-US" sz="3200" dirty="0">
              <a:effectLst/>
            </a:endParaRPr>
          </a:p>
        </p:txBody>
      </p:sp>
      <p:pic>
        <p:nvPicPr>
          <p:cNvPr id="82947" name="Picture 3" descr="glove-bag"/>
          <p:cNvPicPr>
            <a:picLocks noChangeAspect="1" noChangeArrowheads="1"/>
          </p:cNvPicPr>
          <p:nvPr/>
        </p:nvPicPr>
        <p:blipFill>
          <a:blip r:embed="rId3" cstate="print"/>
          <a:srcRect/>
          <a:stretch>
            <a:fillRect/>
          </a:stretch>
        </p:blipFill>
        <p:spPr bwMode="auto">
          <a:xfrm>
            <a:off x="5574112" y="1556414"/>
            <a:ext cx="2991855" cy="1994570"/>
          </a:xfrm>
          <a:prstGeom prst="rect">
            <a:avLst/>
          </a:prstGeom>
          <a:noFill/>
          <a:ln w="9525">
            <a:noFill/>
            <a:miter lim="800000"/>
            <a:headEnd/>
            <a:tailEnd/>
          </a:ln>
        </p:spPr>
      </p:pic>
      <p:pic>
        <p:nvPicPr>
          <p:cNvPr id="82948" name="Picture 4" descr="Aldrich AtmosBag Image"/>
          <p:cNvPicPr>
            <a:picLocks noChangeAspect="1" noChangeArrowheads="1"/>
          </p:cNvPicPr>
          <p:nvPr/>
        </p:nvPicPr>
        <p:blipFill>
          <a:blip r:embed="rId4" cstate="print"/>
          <a:srcRect/>
          <a:stretch>
            <a:fillRect/>
          </a:stretch>
        </p:blipFill>
        <p:spPr bwMode="auto">
          <a:xfrm>
            <a:off x="3593283" y="1641738"/>
            <a:ext cx="1563688" cy="1438275"/>
          </a:xfrm>
          <a:prstGeom prst="rect">
            <a:avLst/>
          </a:prstGeom>
          <a:noFill/>
          <a:ln w="9525">
            <a:noFill/>
            <a:miter lim="800000"/>
            <a:headEnd/>
            <a:tailEnd/>
          </a:ln>
        </p:spPr>
      </p:pic>
      <p:pic>
        <p:nvPicPr>
          <p:cNvPr id="82949" name="Picture 5" descr="VBSE"/>
          <p:cNvPicPr>
            <a:picLocks noChangeAspect="1" noChangeArrowheads="1"/>
          </p:cNvPicPr>
          <p:nvPr/>
        </p:nvPicPr>
        <p:blipFill>
          <a:blip r:embed="rId5" cstate="print"/>
          <a:srcRect/>
          <a:stretch>
            <a:fillRect/>
          </a:stretch>
        </p:blipFill>
        <p:spPr bwMode="auto">
          <a:xfrm>
            <a:off x="966436" y="4044837"/>
            <a:ext cx="3111167" cy="2297332"/>
          </a:xfrm>
          <a:prstGeom prst="rect">
            <a:avLst/>
          </a:prstGeom>
          <a:noFill/>
          <a:ln w="9525">
            <a:solidFill>
              <a:srgbClr val="000000"/>
            </a:solidFill>
            <a:miter lim="800000"/>
            <a:headEnd/>
            <a:tailEnd/>
          </a:ln>
        </p:spPr>
      </p:pic>
      <p:pic>
        <p:nvPicPr>
          <p:cNvPr id="82950" name="Picture 6" descr="soft wall isolator"/>
          <p:cNvPicPr>
            <a:picLocks noChangeAspect="1" noChangeArrowheads="1"/>
          </p:cNvPicPr>
          <p:nvPr/>
        </p:nvPicPr>
        <p:blipFill>
          <a:blip r:embed="rId6" cstate="print"/>
          <a:srcRect/>
          <a:stretch>
            <a:fillRect/>
          </a:stretch>
        </p:blipFill>
        <p:spPr bwMode="auto">
          <a:xfrm>
            <a:off x="5377385" y="3974289"/>
            <a:ext cx="3141506" cy="2355718"/>
          </a:xfrm>
          <a:prstGeom prst="rect">
            <a:avLst/>
          </a:prstGeom>
          <a:noFill/>
          <a:ln w="9525">
            <a:noFill/>
            <a:miter lim="800000"/>
            <a:headEnd/>
            <a:tailEnd/>
          </a:ln>
        </p:spPr>
      </p:pic>
      <p:pic>
        <p:nvPicPr>
          <p:cNvPr id="82952" name="Picture 8" descr="Labconco laminar flow"/>
          <p:cNvPicPr>
            <a:picLocks noChangeAspect="1" noChangeArrowheads="1"/>
          </p:cNvPicPr>
          <p:nvPr/>
        </p:nvPicPr>
        <p:blipFill>
          <a:blip r:embed="rId7" cstate="print"/>
          <a:srcRect/>
          <a:stretch>
            <a:fillRect/>
          </a:stretch>
        </p:blipFill>
        <p:spPr bwMode="auto">
          <a:xfrm>
            <a:off x="975061" y="1642033"/>
            <a:ext cx="2260600" cy="2046288"/>
          </a:xfrm>
          <a:prstGeom prst="rect">
            <a:avLst/>
          </a:prstGeom>
          <a:noFill/>
          <a:ln w="9525">
            <a:noFill/>
            <a:miter lim="800000"/>
            <a:headEnd/>
            <a:tailEnd/>
          </a:ln>
        </p:spPr>
      </p:pic>
      <p:sp>
        <p:nvSpPr>
          <p:cNvPr id="9"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lang="en-US" sz="1400" b="1" dirty="0">
              <a:solidFill>
                <a:schemeClr val="accent2">
                  <a:lumMod val="50000"/>
                </a:schemeClr>
              </a:solidFill>
            </a:endParaRPr>
          </a:p>
        </p:txBody>
      </p:sp>
    </p:spTree>
    <p:extLst>
      <p:ext uri="{BB962C8B-B14F-4D97-AF65-F5344CB8AC3E}">
        <p14:creationId xmlns:p14="http://schemas.microsoft.com/office/powerpoint/2010/main" val="38215275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804331" y="43075"/>
            <a:ext cx="7899400" cy="1143000"/>
          </a:xfrm>
        </p:spPr>
        <p:txBody>
          <a:bodyPr>
            <a:noAutofit/>
          </a:bodyPr>
          <a:lstStyle/>
          <a:p>
            <a:r>
              <a:rPr lang="en-US" sz="2800" b="1" dirty="0" smtClean="0"/>
              <a:t>NIOSH found no </a:t>
            </a:r>
            <a:r>
              <a:rPr lang="en-US" sz="2800" b="1" dirty="0"/>
              <a:t>evidence of nanoparticles passing through respirator filters at a higher </a:t>
            </a:r>
            <a:r>
              <a:rPr lang="en-US" sz="2800" b="1" dirty="0" smtClean="0"/>
              <a:t>rate (2</a:t>
            </a:r>
            <a:r>
              <a:rPr lang="en-US" sz="2800" b="1" dirty="0"/>
              <a:t>-</a:t>
            </a:r>
            <a:r>
              <a:rPr lang="en-US" sz="2800" b="1" dirty="0" smtClean="0"/>
              <a:t>07)</a:t>
            </a:r>
            <a:endParaRPr lang="en-US" sz="2800" b="1" dirty="0"/>
          </a:p>
        </p:txBody>
      </p:sp>
      <p:pic>
        <p:nvPicPr>
          <p:cNvPr id="262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2785" y="1541180"/>
            <a:ext cx="2041408" cy="30925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62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1" y="1532465"/>
            <a:ext cx="2283996" cy="2964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2149" name="Text Box 5"/>
          <p:cNvSpPr txBox="1">
            <a:spLocks noChangeArrowheads="1"/>
          </p:cNvSpPr>
          <p:nvPr/>
        </p:nvSpPr>
        <p:spPr bwMode="auto">
          <a:xfrm>
            <a:off x="4707467" y="4497155"/>
            <a:ext cx="33020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eaLnBrk="0" hangingPunct="0">
              <a:spcBef>
                <a:spcPct val="50000"/>
              </a:spcBef>
              <a:buSzTx/>
              <a:buFontTx/>
              <a:buNone/>
            </a:pPr>
            <a:r>
              <a:rPr lang="en-US" sz="2000" dirty="0">
                <a:latin typeface="Arial"/>
                <a:cs typeface="Arial"/>
              </a:rPr>
              <a:t>U. </a:t>
            </a:r>
            <a:r>
              <a:rPr lang="en-US" sz="2000" dirty="0" smtClean="0">
                <a:latin typeface="Arial"/>
                <a:cs typeface="Arial"/>
              </a:rPr>
              <a:t>of </a:t>
            </a:r>
            <a:r>
              <a:rPr lang="en-US" sz="2000" dirty="0">
                <a:latin typeface="Arial"/>
                <a:cs typeface="Arial"/>
              </a:rPr>
              <a:t>MN tested respirator filter media to 3 nm</a:t>
            </a:r>
          </a:p>
        </p:txBody>
      </p:sp>
      <p:sp>
        <p:nvSpPr>
          <p:cNvPr id="6" name="Text Box 5"/>
          <p:cNvSpPr txBox="1">
            <a:spLocks noChangeArrowheads="1"/>
          </p:cNvSpPr>
          <p:nvPr/>
        </p:nvSpPr>
        <p:spPr bwMode="auto">
          <a:xfrm>
            <a:off x="1032934" y="4759093"/>
            <a:ext cx="3302000"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eaLnBrk="0" hangingPunct="0">
              <a:spcBef>
                <a:spcPct val="50000"/>
              </a:spcBef>
              <a:buSzTx/>
              <a:buFontTx/>
              <a:buNone/>
            </a:pPr>
            <a:r>
              <a:rPr lang="en-US" sz="2000" dirty="0" smtClean="0">
                <a:latin typeface="Arial"/>
                <a:cs typeface="Arial"/>
              </a:rPr>
              <a:t>Flat plate tester</a:t>
            </a:r>
            <a:endParaRPr lang="en-US" sz="2000" dirty="0">
              <a:latin typeface="Arial"/>
              <a:cs typeface="Arial"/>
            </a:endParaRPr>
          </a:p>
        </p:txBody>
      </p:sp>
      <p:sp>
        <p:nvSpPr>
          <p:cNvPr id="8"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lang="en-US" sz="1400" b="1" dirty="0">
              <a:solidFill>
                <a:schemeClr val="accent2">
                  <a:lumMod val="50000"/>
                </a:schemeClr>
              </a:solidFill>
            </a:endParaRPr>
          </a:p>
        </p:txBody>
      </p:sp>
      <p:sp>
        <p:nvSpPr>
          <p:cNvPr id="2" name="Rectangle 1"/>
          <p:cNvSpPr/>
          <p:nvPr/>
        </p:nvSpPr>
        <p:spPr>
          <a:xfrm>
            <a:off x="1835133" y="6211299"/>
            <a:ext cx="6868598" cy="369332"/>
          </a:xfrm>
          <a:prstGeom prst="rect">
            <a:avLst/>
          </a:prstGeom>
        </p:spPr>
        <p:txBody>
          <a:bodyPr wrap="square">
            <a:spAutoFit/>
          </a:bodyPr>
          <a:lstStyle/>
          <a:p>
            <a:r>
              <a:rPr lang="en-US" dirty="0"/>
              <a:t>University of Minnesota</a:t>
            </a:r>
            <a:r>
              <a:rPr lang="ja-JP" altLang="en-US" dirty="0">
                <a:latin typeface="Arial"/>
              </a:rPr>
              <a:t>’</a:t>
            </a:r>
            <a:r>
              <a:rPr lang="en-US" dirty="0"/>
              <a:t>s Center for Filtration Research</a:t>
            </a:r>
          </a:p>
        </p:txBody>
      </p:sp>
      <p:sp>
        <p:nvSpPr>
          <p:cNvPr id="9" name="Rectangle 2"/>
          <p:cNvSpPr txBox="1">
            <a:spLocks noChangeArrowheads="1"/>
          </p:cNvSpPr>
          <p:nvPr/>
        </p:nvSpPr>
        <p:spPr>
          <a:xfrm>
            <a:off x="757767" y="5156638"/>
            <a:ext cx="78994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t>NIOSH found no evidence of that NPs with diameter&lt;20 nm pass through filters at higher rate than &gt;20 nm particles.  (done with Ag NPs)</a:t>
            </a:r>
          </a:p>
        </p:txBody>
      </p:sp>
    </p:spTree>
    <p:extLst>
      <p:ext uri="{BB962C8B-B14F-4D97-AF65-F5344CB8AC3E}">
        <p14:creationId xmlns:p14="http://schemas.microsoft.com/office/powerpoint/2010/main" val="13470100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Inhalation Hazards</a:t>
            </a:r>
            <a:endParaRPr lang="en-US" dirty="0"/>
          </a:p>
        </p:txBody>
      </p:sp>
      <p:sp>
        <p:nvSpPr>
          <p:cNvPr id="5" name="Content Placeholder 4"/>
          <p:cNvSpPr>
            <a:spLocks noGrp="1"/>
          </p:cNvSpPr>
          <p:nvPr>
            <p:ph idx="1"/>
          </p:nvPr>
        </p:nvSpPr>
        <p:spPr>
          <a:xfrm>
            <a:off x="658906" y="1583727"/>
            <a:ext cx="3925451" cy="4800600"/>
          </a:xfrm>
        </p:spPr>
        <p:txBody>
          <a:bodyPr>
            <a:normAutofit fontScale="85000" lnSpcReduction="10000"/>
          </a:bodyPr>
          <a:lstStyle/>
          <a:p>
            <a:pPr marL="0" indent="0">
              <a:buNone/>
            </a:pPr>
            <a:r>
              <a:rPr lang="en-US" dirty="0" smtClean="0"/>
              <a:t>Certain nanomaterials can </a:t>
            </a:r>
          </a:p>
          <a:p>
            <a:pPr marL="282575"/>
            <a:r>
              <a:rPr lang="en-US" dirty="0" smtClean="0"/>
              <a:t>Induce cancers, including </a:t>
            </a:r>
            <a:r>
              <a:rPr lang="en-US" dirty="0" err="1" smtClean="0"/>
              <a:t>mesothelioma</a:t>
            </a:r>
            <a:r>
              <a:rPr lang="en-US" dirty="0" smtClean="0"/>
              <a:t> </a:t>
            </a:r>
          </a:p>
          <a:p>
            <a:pPr marL="282575"/>
            <a:r>
              <a:rPr lang="en-US" dirty="0" smtClean="0"/>
              <a:t>Cause rapid and persistent pulmonary fibrosis</a:t>
            </a:r>
          </a:p>
          <a:p>
            <a:pPr marL="282575"/>
            <a:r>
              <a:rPr lang="en-US" dirty="0" smtClean="0"/>
              <a:t>Cause cardiovascular dysfunction</a:t>
            </a:r>
          </a:p>
          <a:p>
            <a:pPr marL="282575"/>
            <a:r>
              <a:rPr lang="en-US" dirty="0" smtClean="0"/>
              <a:t>Migrate along the olfactory nerve into the brain</a:t>
            </a:r>
          </a:p>
          <a:p>
            <a:endParaRPr lang="en-US" dirty="0"/>
          </a:p>
        </p:txBody>
      </p:sp>
      <p:sp>
        <p:nvSpPr>
          <p:cNvPr id="6" name="TextBox 6"/>
          <p:cNvSpPr txBox="1">
            <a:spLocks noChangeArrowheads="1"/>
          </p:cNvSpPr>
          <p:nvPr/>
        </p:nvSpPr>
        <p:spPr bwMode="auto">
          <a:xfrm>
            <a:off x="5171490" y="5603060"/>
            <a:ext cx="2400300" cy="215444"/>
          </a:xfrm>
          <a:prstGeom prst="rect">
            <a:avLst/>
          </a:prstGeom>
          <a:noFill/>
          <a:ln w="9525">
            <a:noFill/>
            <a:miter lim="800000"/>
            <a:headEnd/>
            <a:tailEnd/>
          </a:ln>
        </p:spPr>
        <p:txBody>
          <a:bodyPr wrap="square">
            <a:spAutoFit/>
          </a:bodyPr>
          <a:lstStyle/>
          <a:p>
            <a:r>
              <a:rPr lang="en-US" sz="1000" dirty="0">
                <a:solidFill>
                  <a:schemeClr val="tx1"/>
                </a:solidFill>
              </a:rPr>
              <a:t>Courtesy of </a:t>
            </a:r>
            <a:r>
              <a:rPr lang="en-US" sz="1000" dirty="0" smtClean="0">
                <a:solidFill>
                  <a:schemeClr val="tx1"/>
                </a:solidFill>
              </a:rPr>
              <a:t>R</a:t>
            </a:r>
            <a:r>
              <a:rPr lang="en-US" sz="1000" dirty="0">
                <a:solidFill>
                  <a:schemeClr val="tx1"/>
                </a:solidFill>
              </a:rPr>
              <a:t>. Mercer, NIOSH</a:t>
            </a:r>
          </a:p>
        </p:txBody>
      </p:sp>
      <p:pic>
        <p:nvPicPr>
          <p:cNvPr id="7" name="Picture 2" descr="\\cdc\private\L502\rpm7\DOCS\NanoParticles\MWCNT\MWCNT Paper Penetrations\Figures MWCNT Paper Penetrations\MWCNT penetrations TIFs\Figure 4 MWCNT penetrations.tif"/>
          <p:cNvPicPr>
            <a:picLocks noChangeAspect="1" noChangeArrowheads="1"/>
          </p:cNvPicPr>
          <p:nvPr/>
        </p:nvPicPr>
        <p:blipFill>
          <a:blip r:embed="rId3" cstate="print"/>
          <a:srcRect r="13178"/>
          <a:stretch>
            <a:fillRect/>
          </a:stretch>
        </p:blipFill>
        <p:spPr bwMode="auto">
          <a:xfrm>
            <a:off x="5050887" y="1783596"/>
            <a:ext cx="3890771" cy="3101914"/>
          </a:xfrm>
          <a:prstGeom prst="rect">
            <a:avLst/>
          </a:prstGeom>
          <a:noFill/>
          <a:ln w="9525">
            <a:noFill/>
            <a:miter lim="800000"/>
            <a:headEnd/>
            <a:tailEnd/>
          </a:ln>
        </p:spPr>
      </p:pic>
      <p:sp>
        <p:nvSpPr>
          <p:cNvPr id="8" name="Rectangle 7"/>
          <p:cNvSpPr/>
          <p:nvPr/>
        </p:nvSpPr>
        <p:spPr>
          <a:xfrm>
            <a:off x="4864958" y="4905828"/>
            <a:ext cx="4095750" cy="588944"/>
          </a:xfrm>
          <a:prstGeom prst="rect">
            <a:avLst/>
          </a:prstGeom>
        </p:spPr>
        <p:txBody>
          <a:bodyPr wrap="square">
            <a:spAutoFit/>
          </a:bodyPr>
          <a:lstStyle/>
          <a:p>
            <a:pPr algn="ctr"/>
            <a:r>
              <a:rPr lang="en-US" sz="2000" kern="0" dirty="0" smtClean="0">
                <a:solidFill>
                  <a:srgbClr val="000000"/>
                </a:solidFill>
                <a:latin typeface="Calibri"/>
                <a:ea typeface="+mj-ea"/>
                <a:cs typeface="+mj-cs"/>
              </a:rPr>
              <a:t>Alveolar Epithelial Penetration by Multi-walled Carbon Nanotube</a:t>
            </a:r>
            <a:endParaRPr lang="en-US" sz="1600" dirty="0"/>
          </a:p>
        </p:txBody>
      </p:sp>
    </p:spTree>
    <p:extLst>
      <p:ext uri="{BB962C8B-B14F-4D97-AF65-F5344CB8AC3E}">
        <p14:creationId xmlns:p14="http://schemas.microsoft.com/office/powerpoint/2010/main" val="7180178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Routes of Exposure: Dermal (Skin)</a:t>
            </a:r>
            <a:endParaRPr lang="en-US" dirty="0"/>
          </a:p>
        </p:txBody>
      </p:sp>
      <p:sp>
        <p:nvSpPr>
          <p:cNvPr id="3" name="Content Placeholder 2"/>
          <p:cNvSpPr>
            <a:spLocks noGrp="1"/>
          </p:cNvSpPr>
          <p:nvPr>
            <p:ph idx="1"/>
          </p:nvPr>
        </p:nvSpPr>
        <p:spPr>
          <a:xfrm>
            <a:off x="618266" y="2407920"/>
            <a:ext cx="4522694" cy="3962400"/>
          </a:xfrm>
        </p:spPr>
        <p:txBody>
          <a:bodyPr>
            <a:normAutofit fontScale="77500" lnSpcReduction="20000"/>
          </a:bodyPr>
          <a:lstStyle/>
          <a:p>
            <a:pPr marL="349250" indent="-347663"/>
            <a:r>
              <a:rPr lang="en-US" dirty="0" smtClean="0"/>
              <a:t>Several studies show little to no penetration of nanoscale oxides beyond surface skin layers</a:t>
            </a:r>
          </a:p>
          <a:p>
            <a:pPr marL="349250" indent="-347663"/>
            <a:r>
              <a:rPr lang="en-US" dirty="0" smtClean="0"/>
              <a:t>Polysaccharide and metal nanoparticles have been shown to penetrate flexed, damaged or diseased skin</a:t>
            </a:r>
          </a:p>
          <a:p>
            <a:pPr marL="349250" indent="-347663"/>
            <a:r>
              <a:rPr lang="en-US" dirty="0" smtClean="0"/>
              <a:t>Quantum dots were found to penetrate intact pig skin within 8-24 hours at occupationally relevant doses</a:t>
            </a:r>
            <a:endParaRPr lang="en-US" dirty="0"/>
          </a:p>
        </p:txBody>
      </p:sp>
      <p:sp>
        <p:nvSpPr>
          <p:cNvPr id="7" name="AutoShape 4"/>
          <p:cNvSpPr>
            <a:spLocks noChangeArrowheads="1"/>
          </p:cNvSpPr>
          <p:nvPr/>
        </p:nvSpPr>
        <p:spPr bwMode="auto">
          <a:xfrm>
            <a:off x="1201446" y="1369649"/>
            <a:ext cx="7170394" cy="783193"/>
          </a:xfrm>
          <a:prstGeom prst="roundRect">
            <a:avLst>
              <a:gd name="adj" fmla="val 16667"/>
            </a:avLst>
          </a:prstGeom>
          <a:solidFill>
            <a:schemeClr val="bg2"/>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eaLnBrk="0" hangingPunct="0">
              <a:defRPr/>
            </a:pPr>
            <a:r>
              <a:rPr lang="en-US" sz="2000" i="1" dirty="0" smtClean="0"/>
              <a:t>Available </a:t>
            </a:r>
            <a:r>
              <a:rPr lang="en-US" sz="2000" i="1" dirty="0" smtClean="0">
                <a:solidFill>
                  <a:schemeClr val="dk1"/>
                </a:solidFill>
                <a:latin typeface="+mn-lt"/>
              </a:rPr>
              <a:t>data are limited and often conflict;</a:t>
            </a:r>
          </a:p>
          <a:p>
            <a:pPr algn="ctr" eaLnBrk="0" hangingPunct="0">
              <a:defRPr/>
            </a:pPr>
            <a:r>
              <a:rPr lang="en-US" sz="2000" i="1" dirty="0" smtClean="0"/>
              <a:t>S</a:t>
            </a:r>
            <a:r>
              <a:rPr lang="en-US" sz="2000" i="1" dirty="0" smtClean="0">
                <a:solidFill>
                  <a:schemeClr val="dk1"/>
                </a:solidFill>
                <a:latin typeface="+mn-lt"/>
              </a:rPr>
              <a:t>kin cannot be ruled out as a potential route of exposure</a:t>
            </a:r>
            <a:endParaRPr lang="en-US" sz="2000" i="1" dirty="0">
              <a:solidFill>
                <a:schemeClr val="dk1"/>
              </a:solidFill>
              <a:latin typeface="+mn-lt"/>
            </a:endParaRPr>
          </a:p>
        </p:txBody>
      </p:sp>
      <p:pic>
        <p:nvPicPr>
          <p:cNvPr id="2050" name="Picture 2"/>
          <p:cNvPicPr>
            <a:picLocks noChangeAspect="1" noChangeArrowheads="1"/>
          </p:cNvPicPr>
          <p:nvPr/>
        </p:nvPicPr>
        <p:blipFill>
          <a:blip r:embed="rId3" cstate="print"/>
          <a:srcRect/>
          <a:stretch>
            <a:fillRect/>
          </a:stretch>
        </p:blipFill>
        <p:spPr bwMode="auto">
          <a:xfrm>
            <a:off x="5228429" y="2397760"/>
            <a:ext cx="3710465" cy="3619818"/>
          </a:xfrm>
          <a:prstGeom prst="rect">
            <a:avLst/>
          </a:prstGeom>
          <a:noFill/>
          <a:ln w="9525">
            <a:noFill/>
            <a:miter lim="800000"/>
            <a:headEnd/>
            <a:tailEnd/>
          </a:ln>
        </p:spPr>
      </p:pic>
    </p:spTree>
    <p:extLst>
      <p:ext uri="{BB962C8B-B14F-4D97-AF65-F5344CB8AC3E}">
        <p14:creationId xmlns:p14="http://schemas.microsoft.com/office/powerpoint/2010/main" val="37769621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Dermal Hazards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Various nanoparticles have been shown to</a:t>
            </a:r>
          </a:p>
          <a:p>
            <a:r>
              <a:rPr lang="en-US" dirty="0" smtClean="0"/>
              <a:t>Inhibit cell proliferation (iron oxide, nanotubes, TiO</a:t>
            </a:r>
            <a:r>
              <a:rPr lang="en-US" baseline="-25000" dirty="0" smtClean="0"/>
              <a:t>2</a:t>
            </a:r>
            <a:r>
              <a:rPr lang="en-US" dirty="0" smtClean="0"/>
              <a:t>, silver)</a:t>
            </a:r>
          </a:p>
          <a:p>
            <a:r>
              <a:rPr lang="en-US" dirty="0" smtClean="0"/>
              <a:t>Affect cell morphology (silver, nanotubes)</a:t>
            </a:r>
          </a:p>
          <a:p>
            <a:r>
              <a:rPr lang="en-US" dirty="0" smtClean="0"/>
              <a:t>Initiate irritation response (quantum dots, nanotubes)</a:t>
            </a:r>
          </a:p>
          <a:p>
            <a:r>
              <a:rPr lang="en-US" dirty="0" smtClean="0"/>
              <a:t>Damage cell membrane (fullerenes)</a:t>
            </a:r>
          </a:p>
          <a:p>
            <a:r>
              <a:rPr lang="en-US" dirty="0" smtClean="0"/>
              <a:t>Induce DNA damage (cobalt chrome alloy)</a:t>
            </a:r>
            <a:endParaRPr lang="en-US" dirty="0"/>
          </a:p>
        </p:txBody>
      </p:sp>
    </p:spTree>
    <p:extLst>
      <p:ext uri="{BB962C8B-B14F-4D97-AF65-F5344CB8AC3E}">
        <p14:creationId xmlns:p14="http://schemas.microsoft.com/office/powerpoint/2010/main" val="2870641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Routes of Exposure: Ingestion</a:t>
            </a:r>
            <a:endParaRPr lang="en-US" dirty="0"/>
          </a:p>
        </p:txBody>
      </p:sp>
      <p:sp>
        <p:nvSpPr>
          <p:cNvPr id="3" name="Content Placeholder 2"/>
          <p:cNvSpPr>
            <a:spLocks noGrp="1"/>
          </p:cNvSpPr>
          <p:nvPr>
            <p:ph idx="1"/>
          </p:nvPr>
        </p:nvSpPr>
        <p:spPr>
          <a:xfrm>
            <a:off x="618266" y="2407920"/>
            <a:ext cx="4458559" cy="3962400"/>
          </a:xfrm>
        </p:spPr>
        <p:txBody>
          <a:bodyPr>
            <a:normAutofit/>
          </a:bodyPr>
          <a:lstStyle/>
          <a:p>
            <a:pPr marL="349250" indent="-347663"/>
            <a:r>
              <a:rPr lang="en-US" sz="1800" dirty="0" smtClean="0"/>
              <a:t>Ingestion may occur after inhalation exposure when mucus is brought up the respiratory tract and swallowed.</a:t>
            </a:r>
          </a:p>
          <a:p>
            <a:pPr marL="349250" indent="-347663"/>
            <a:r>
              <a:rPr lang="en-US" sz="1800" dirty="0" smtClean="0"/>
              <a:t>Poor work practice can result in hand-to-mouth transfer</a:t>
            </a:r>
          </a:p>
          <a:p>
            <a:pPr marL="349250" indent="-347663"/>
            <a:r>
              <a:rPr lang="en-US" sz="1800" dirty="0" smtClean="0"/>
              <a:t>Ingested nanoparticles do </a:t>
            </a:r>
            <a:r>
              <a:rPr lang="en-US" sz="1800" dirty="0" err="1" smtClean="0"/>
              <a:t>translocate</a:t>
            </a:r>
            <a:r>
              <a:rPr lang="en-US" sz="1800" dirty="0" smtClean="0"/>
              <a:t> to other organ systems</a:t>
            </a:r>
          </a:p>
          <a:p>
            <a:pPr marL="623888" lvl="1" indent="-347663"/>
            <a:r>
              <a:rPr lang="en-US" sz="1800" dirty="0" smtClean="0"/>
              <a:t>SWCNT delivered into gut for treating Alzheimer’s disease were found in liver, brain and heart</a:t>
            </a:r>
          </a:p>
          <a:p>
            <a:pPr marL="623888" lvl="1" indent="-347663"/>
            <a:r>
              <a:rPr lang="en-US" sz="1800" dirty="0" smtClean="0"/>
              <a:t>Ingestion of colloidal silver can result in permanent discoloration of skin, nails and eyes</a:t>
            </a:r>
          </a:p>
        </p:txBody>
      </p:sp>
      <p:sp>
        <p:nvSpPr>
          <p:cNvPr id="7" name="AutoShape 4"/>
          <p:cNvSpPr>
            <a:spLocks noChangeArrowheads="1"/>
          </p:cNvSpPr>
          <p:nvPr/>
        </p:nvSpPr>
        <p:spPr bwMode="auto">
          <a:xfrm>
            <a:off x="1201446" y="1369649"/>
            <a:ext cx="7170394" cy="783193"/>
          </a:xfrm>
          <a:prstGeom prst="roundRect">
            <a:avLst>
              <a:gd name="adj" fmla="val 16667"/>
            </a:avLst>
          </a:prstGeom>
          <a:solidFill>
            <a:schemeClr val="bg2"/>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eaLnBrk="0" hangingPunct="0">
              <a:defRPr/>
            </a:pPr>
            <a:r>
              <a:rPr lang="en-US" sz="2000" i="1" dirty="0" smtClean="0">
                <a:solidFill>
                  <a:schemeClr val="dk1"/>
                </a:solidFill>
                <a:latin typeface="+mn-lt"/>
              </a:rPr>
              <a:t>Ingestion is a viable route of exposure;  </a:t>
            </a:r>
            <a:br>
              <a:rPr lang="en-US" sz="2000" i="1" dirty="0" smtClean="0">
                <a:solidFill>
                  <a:schemeClr val="dk1"/>
                </a:solidFill>
                <a:latin typeface="+mn-lt"/>
              </a:rPr>
            </a:br>
            <a:r>
              <a:rPr lang="en-US" sz="2000" i="1" dirty="0" smtClean="0">
                <a:solidFill>
                  <a:schemeClr val="dk1"/>
                </a:solidFill>
                <a:latin typeface="+mn-lt"/>
              </a:rPr>
              <a:t>Ingested nanoparticles can </a:t>
            </a:r>
            <a:r>
              <a:rPr lang="en-US" sz="2000" i="1" dirty="0" err="1" smtClean="0">
                <a:solidFill>
                  <a:schemeClr val="dk1"/>
                </a:solidFill>
                <a:latin typeface="+mn-lt"/>
              </a:rPr>
              <a:t>translocate</a:t>
            </a:r>
            <a:r>
              <a:rPr lang="en-US" sz="2000" i="1" dirty="0" smtClean="0">
                <a:solidFill>
                  <a:schemeClr val="dk1"/>
                </a:solidFill>
                <a:latin typeface="+mn-lt"/>
              </a:rPr>
              <a:t> throughout the body</a:t>
            </a:r>
            <a:endParaRPr lang="en-US" sz="2000" i="1" dirty="0">
              <a:solidFill>
                <a:schemeClr val="dk1"/>
              </a:solidFill>
              <a:latin typeface="+mn-lt"/>
            </a:endParaRPr>
          </a:p>
        </p:txBody>
      </p:sp>
      <p:pic>
        <p:nvPicPr>
          <p:cNvPr id="6" name="Picture 5"/>
          <p:cNvPicPr>
            <a:picLocks noChangeAspect="1"/>
          </p:cNvPicPr>
          <p:nvPr/>
        </p:nvPicPr>
        <p:blipFill>
          <a:blip r:embed="rId3"/>
          <a:stretch>
            <a:fillRect/>
          </a:stretch>
        </p:blipFill>
        <p:spPr>
          <a:xfrm>
            <a:off x="5076825" y="2908457"/>
            <a:ext cx="4067175" cy="2442688"/>
          </a:xfrm>
          <a:prstGeom prst="rect">
            <a:avLst/>
          </a:prstGeom>
        </p:spPr>
      </p:pic>
    </p:spTree>
    <p:extLst>
      <p:ext uri="{BB962C8B-B14F-4D97-AF65-F5344CB8AC3E}">
        <p14:creationId xmlns:p14="http://schemas.microsoft.com/office/powerpoint/2010/main" val="25729139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8512</TotalTime>
  <Words>6596</Words>
  <Application>Microsoft Office PowerPoint</Application>
  <PresentationFormat>On-screen Show (4:3)</PresentationFormat>
  <Paragraphs>662</Paragraphs>
  <Slides>57</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ＭＳ Ｐゴシック</vt:lpstr>
      <vt:lpstr>Arial</vt:lpstr>
      <vt:lpstr>Calibri</vt:lpstr>
      <vt:lpstr>Times</vt:lpstr>
      <vt:lpstr>Wingdings</vt:lpstr>
      <vt:lpstr>Office Theme</vt:lpstr>
      <vt:lpstr>PowerPoint Presentation</vt:lpstr>
      <vt:lpstr>Acknowledgment</vt:lpstr>
      <vt:lpstr>The Starting Point: Nanoparticles may have unknown properties</vt:lpstr>
      <vt:lpstr>Incidental Nanoparticles’ Health Effects</vt:lpstr>
      <vt:lpstr>Routes of Exposure: Inhalation</vt:lpstr>
      <vt:lpstr>Inhalation Hazards</vt:lpstr>
      <vt:lpstr>Routes of Exposure: Dermal (Skin)</vt:lpstr>
      <vt:lpstr>Dermal Hazards</vt:lpstr>
      <vt:lpstr>Routes of Exposure: Ingestion</vt:lpstr>
      <vt:lpstr>Ingestion Hazards</vt:lpstr>
      <vt:lpstr>What do we know about Nano-tox?</vt:lpstr>
      <vt:lpstr>Airborne Exposure:  How much protection do  I need?</vt:lpstr>
      <vt:lpstr>Example materials within the CSN:</vt:lpstr>
      <vt:lpstr>Example 1: Nickel</vt:lpstr>
      <vt:lpstr>Example 2: Cobalt</vt:lpstr>
      <vt:lpstr>Example 3: Cadmium (e.g., CdSe QD’s)</vt:lpstr>
      <vt:lpstr>Some CSN-relevant exposure limits: (8-hour day)</vt:lpstr>
      <vt:lpstr>Consider an example:</vt:lpstr>
      <vt:lpstr>Hierarchy of protection </vt:lpstr>
      <vt:lpstr>We need to consider these factors</vt:lpstr>
      <vt:lpstr>Engineering Controls: Containment</vt:lpstr>
      <vt:lpstr>Nanoparticles are often provided and worked in a wet state to reduce the risks of airborne exposure</vt:lpstr>
      <vt:lpstr>Glove boxes</vt:lpstr>
      <vt:lpstr>Ventilated Workflow</vt:lpstr>
      <vt:lpstr>Engineering Controls:  Ventilation</vt:lpstr>
      <vt:lpstr>Dilution ventilation (typical laboratory and office air supply) supplies some outdoor air, but mostly recycles room air.</vt:lpstr>
      <vt:lpstr>Chemical Safety hoods</vt:lpstr>
      <vt:lpstr>Industrial nano reactor This unit has HEPA filters on the exhaust system to capture NPs. (HEPA= “High Efficiency Particular Air”. more on HEPA filters later..)</vt:lpstr>
      <vt:lpstr>Airborne NP removal by HEPA filtration</vt:lpstr>
      <vt:lpstr>HEPA filters work for NPs too ! </vt:lpstr>
      <vt:lpstr>Administrative Controls:  Work Practices</vt:lpstr>
      <vt:lpstr>Work Practices: Keeping NPs away! </vt:lpstr>
      <vt:lpstr>Sticky mats </vt:lpstr>
      <vt:lpstr>Personal Protective Equipment</vt:lpstr>
      <vt:lpstr>Personal Protective Equipment Overview</vt:lpstr>
      <vt:lpstr>Appropriate Protection</vt:lpstr>
      <vt:lpstr>Hand protection</vt:lpstr>
      <vt:lpstr>Eye Protection</vt:lpstr>
      <vt:lpstr>Body protection: Lab Coats</vt:lpstr>
      <vt:lpstr>Respirators may be required or recommended for some nano operations when engineering controls cannot reduce NP exposure to an acceptable level. </vt:lpstr>
      <vt:lpstr>Respirators are classified by 2 parameters</vt:lpstr>
      <vt:lpstr>Example disposable particle respirators</vt:lpstr>
      <vt:lpstr>Cartridge-style respirators: </vt:lpstr>
      <vt:lpstr>Proper fitting to OSHA standards is a complicated process that includes reading about pots of gold at the end of the rainbow (really!) *</vt:lpstr>
      <vt:lpstr>Effective use of respirators</vt:lpstr>
      <vt:lpstr>NIOSH has developed a selection logic that can be applied to nanoparticles</vt:lpstr>
      <vt:lpstr>Prudent Practices: Safety is Everyone’s Responsibility</vt:lpstr>
      <vt:lpstr>Prudent Practices: Know your materials!</vt:lpstr>
      <vt:lpstr>Prudent Practices: Minimize airborne exposure</vt:lpstr>
      <vt:lpstr>Prudent Practices: Wear proper lab attire</vt:lpstr>
      <vt:lpstr>Prudent Practices: NP disposal</vt:lpstr>
      <vt:lpstr>PowerPoint Presentation</vt:lpstr>
      <vt:lpstr>Gloveboxes inside a “Nanoparticle Containment Room”</vt:lpstr>
      <vt:lpstr>EPA requires full-face N-100 cartridge respirators for CNT manufacturers under consent order, unless they prove no exposure</vt:lpstr>
      <vt:lpstr>OSHA requires that workers pass a fit test before wearing a respirator</vt:lpstr>
      <vt:lpstr>Effective controls for lab-scale work are available including low-flow lab hoods</vt:lpstr>
      <vt:lpstr>NIOSH found no evidence of nanoparticles passing through respirator filters at a higher rate (2-07)</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 synthetic route to making lithium nickel cobalt aluminum oxide (NCA) nanoparticles</dc:title>
  <dc:creator>Mimi Hang</dc:creator>
  <cp:lastModifiedBy>Robert Hamers</cp:lastModifiedBy>
  <cp:revision>290</cp:revision>
  <dcterms:created xsi:type="dcterms:W3CDTF">2015-06-08T02:39:59Z</dcterms:created>
  <dcterms:modified xsi:type="dcterms:W3CDTF">2016-01-06T17:42:21Z</dcterms:modified>
</cp:coreProperties>
</file>