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3"/>
  </p:notesMasterIdLst>
  <p:handoutMasterIdLst>
    <p:handoutMasterId r:id="rId54"/>
  </p:handoutMasterIdLst>
  <p:sldIdLst>
    <p:sldId id="276" r:id="rId2"/>
    <p:sldId id="334" r:id="rId3"/>
    <p:sldId id="309" r:id="rId4"/>
    <p:sldId id="325" r:id="rId5"/>
    <p:sldId id="320" r:id="rId6"/>
    <p:sldId id="318" r:id="rId7"/>
    <p:sldId id="319" r:id="rId8"/>
    <p:sldId id="326" r:id="rId9"/>
    <p:sldId id="274" r:id="rId10"/>
    <p:sldId id="287" r:id="rId11"/>
    <p:sldId id="284" r:id="rId12"/>
    <p:sldId id="288" r:id="rId13"/>
    <p:sldId id="277" r:id="rId14"/>
    <p:sldId id="327" r:id="rId15"/>
    <p:sldId id="267" r:id="rId16"/>
    <p:sldId id="297" r:id="rId17"/>
    <p:sldId id="266" r:id="rId18"/>
    <p:sldId id="256" r:id="rId19"/>
    <p:sldId id="258" r:id="rId20"/>
    <p:sldId id="329" r:id="rId21"/>
    <p:sldId id="333" r:id="rId22"/>
    <p:sldId id="291" r:id="rId23"/>
    <p:sldId id="328" r:id="rId24"/>
    <p:sldId id="269" r:id="rId25"/>
    <p:sldId id="311" r:id="rId26"/>
    <p:sldId id="324" r:id="rId27"/>
    <p:sldId id="257" r:id="rId28"/>
    <p:sldId id="262" r:id="rId29"/>
    <p:sldId id="286" r:id="rId30"/>
    <p:sldId id="259" r:id="rId31"/>
    <p:sldId id="283" r:id="rId32"/>
    <p:sldId id="282" r:id="rId33"/>
    <p:sldId id="322" r:id="rId34"/>
    <p:sldId id="272" r:id="rId35"/>
    <p:sldId id="265" r:id="rId36"/>
    <p:sldId id="279" r:id="rId37"/>
    <p:sldId id="275" r:id="rId38"/>
    <p:sldId id="268" r:id="rId39"/>
    <p:sldId id="293" r:id="rId40"/>
    <p:sldId id="280" r:id="rId41"/>
    <p:sldId id="303" r:id="rId42"/>
    <p:sldId id="300" r:id="rId43"/>
    <p:sldId id="273" r:id="rId44"/>
    <p:sldId id="301" r:id="rId45"/>
    <p:sldId id="260" r:id="rId46"/>
    <p:sldId id="278" r:id="rId47"/>
    <p:sldId id="331" r:id="rId48"/>
    <p:sldId id="332" r:id="rId49"/>
    <p:sldId id="270" r:id="rId50"/>
    <p:sldId id="316" r:id="rId51"/>
    <p:sldId id="264" r:id="rId52"/>
  </p:sldIdLst>
  <p:sldSz cx="9144000" cy="6858000" type="overhead"/>
  <p:notesSz cx="7315200" cy="9601200"/>
  <p:custDataLst>
    <p:tags r:id="rId5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5">
          <p15:clr>
            <a:srgbClr val="A4A3A4"/>
          </p15:clr>
        </p15:guide>
        <p15:guide id="2" orient="horz" pos="1003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433">
          <p15:clr>
            <a:srgbClr val="A4A3A4"/>
          </p15:clr>
        </p15:guide>
        <p15:guide id="5" orient="horz" pos="4176">
          <p15:clr>
            <a:srgbClr val="A4A3A4"/>
          </p15:clr>
        </p15:guide>
        <p15:guide id="6" pos="2880">
          <p15:clr>
            <a:srgbClr val="A4A3A4"/>
          </p15:clr>
        </p15:guide>
        <p15:guide id="7" pos="4298">
          <p15:clr>
            <a:srgbClr val="A4A3A4"/>
          </p15:clr>
        </p15:guide>
        <p15:guide id="8" pos="2168">
          <p15:clr>
            <a:srgbClr val="A4A3A4"/>
          </p15:clr>
        </p15:guide>
        <p15:guide id="9" pos="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000066"/>
    <a:srgbClr val="DDDDDD"/>
    <a:srgbClr val="FF9933"/>
    <a:srgbClr val="000000"/>
    <a:srgbClr val="EAEAEA"/>
    <a:srgbClr val="CC6600"/>
    <a:srgbClr val="99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6" autoAdjust="0"/>
    <p:restoredTop sz="94788" autoAdjust="0"/>
  </p:normalViewPr>
  <p:slideViewPr>
    <p:cSldViewPr snapToGrid="0" showGuides="1">
      <p:cViewPr varScale="1">
        <p:scale>
          <a:sx n="105" d="100"/>
          <a:sy n="105" d="100"/>
        </p:scale>
        <p:origin x="798" y="90"/>
      </p:cViewPr>
      <p:guideLst>
        <p:guide orient="horz" pos="2635"/>
        <p:guide orient="horz" pos="1003"/>
        <p:guide orient="horz"/>
        <p:guide orient="horz" pos="433"/>
        <p:guide orient="horz" pos="4176"/>
        <p:guide pos="2880"/>
        <p:guide pos="4298"/>
        <p:guide pos="2168"/>
        <p:guide pos="55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3" Type="http://schemas.openxmlformats.org/officeDocument/2006/relationships/slide" Target="slides/slide16.xml"/><Relationship Id="rId7" Type="http://schemas.openxmlformats.org/officeDocument/2006/relationships/slide" Target="slides/slide32.xml"/><Relationship Id="rId2" Type="http://schemas.openxmlformats.org/officeDocument/2006/relationships/slide" Target="slides/slide11.xml"/><Relationship Id="rId1" Type="http://schemas.openxmlformats.org/officeDocument/2006/relationships/slide" Target="slides/slide3.xml"/><Relationship Id="rId6" Type="http://schemas.openxmlformats.org/officeDocument/2006/relationships/slide" Target="slides/slide31.xml"/><Relationship Id="rId11" Type="http://schemas.openxmlformats.org/officeDocument/2006/relationships/slide" Target="slides/slide41.xml"/><Relationship Id="rId5" Type="http://schemas.openxmlformats.org/officeDocument/2006/relationships/slide" Target="slides/slide30.xml"/><Relationship Id="rId10" Type="http://schemas.openxmlformats.org/officeDocument/2006/relationships/slide" Target="slides/slide36.xml"/><Relationship Id="rId4" Type="http://schemas.openxmlformats.org/officeDocument/2006/relationships/slide" Target="slides/slide28.xml"/><Relationship Id="rId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01014198782961"/>
          <c:y val="6.1403508771929821E-2"/>
          <c:w val="0.75963488843813387"/>
          <c:h val="0.65789473684210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818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818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818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811648"/>
        <c:axId val="179812208"/>
      </c:barChart>
      <c:catAx>
        <c:axId val="17981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X-axis Title</a:t>
                </a:r>
              </a:p>
            </c:rich>
          </c:tx>
          <c:layout>
            <c:manualLayout>
              <c:xMode val="edge"/>
              <c:yMode val="edge"/>
              <c:x val="0.4817444219066937"/>
              <c:y val="0.82602339181286555"/>
            </c:manualLayout>
          </c:layout>
          <c:overlay val="0"/>
          <c:spPr>
            <a:noFill/>
            <a:ln w="163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5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81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8122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Y-axis Title (units)</a:t>
                </a:r>
              </a:p>
            </c:rich>
          </c:tx>
          <c:layout>
            <c:manualLayout>
              <c:xMode val="edge"/>
              <c:yMode val="edge"/>
              <c:x val="7.7281498217226241E-2"/>
              <c:y val="0.16081877579615894"/>
            </c:manualLayout>
          </c:layout>
          <c:overlay val="0"/>
          <c:spPr>
            <a:noFill/>
            <a:ln w="163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5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811648"/>
        <c:crosses val="autoZero"/>
        <c:crossBetween val="between"/>
        <c:majorUnit val="20"/>
      </c:valAx>
      <c:spPr>
        <a:noFill/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253549695740363"/>
          <c:y val="1.9005847953216373E-2"/>
          <c:w val="0.64503042596348881"/>
          <c:h val="0.602339181286549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CC99"/>
            </a:solidFill>
            <a:ln w="32099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3333CC"/>
            </a:solidFill>
            <a:ln w="32099">
              <a:solidFill>
                <a:srgbClr val="0000FF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CCCCFF"/>
            </a:solidFill>
            <a:ln w="32099">
              <a:solidFill>
                <a:srgbClr val="00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815568"/>
        <c:axId val="179816128"/>
        <c:axId val="120455616"/>
      </c:bar3DChart>
      <c:catAx>
        <c:axId val="17981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X-axis Title</a:t>
                </a:r>
              </a:p>
            </c:rich>
          </c:tx>
          <c:layout>
            <c:manualLayout>
              <c:xMode val="edge"/>
              <c:yMode val="edge"/>
              <c:x val="0.44117647058823528"/>
              <c:y val="0.74853801169590639"/>
            </c:manualLayout>
          </c:layout>
          <c:overlay val="0"/>
          <c:spPr>
            <a:noFill/>
            <a:ln w="21399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20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81612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79816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Y-axis Title</a:t>
                </a:r>
              </a:p>
            </c:rich>
          </c:tx>
          <c:layout>
            <c:manualLayout>
              <c:xMode val="edge"/>
              <c:yMode val="edge"/>
              <c:x val="0.20486815415821502"/>
              <c:y val="0.17690058479532164"/>
            </c:manualLayout>
          </c:layout>
          <c:overlay val="0"/>
          <c:spPr>
            <a:noFill/>
            <a:ln w="21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815568"/>
        <c:crosses val="autoZero"/>
        <c:crossBetween val="between"/>
      </c:valAx>
      <c:serAx>
        <c:axId val="1204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816128"/>
        <c:crosses val="autoZero"/>
        <c:tickLblSkip val="1"/>
        <c:tickMarkSkip val="1"/>
      </c:serAx>
      <c:spPr>
        <a:noFill/>
        <a:ln w="21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0.23984</cdr:x>
      <cdr:y>0.2257</cdr:y>
    </cdr:from>
    <cdr:to>
      <cdr:x>0.3761</cdr:x>
      <cdr:y>0.52257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973542" y="905099"/>
          <a:ext cx="974626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1400" b="1" dirty="0" smtClean="0"/>
            <a:t>East</a:t>
          </a:r>
        </a:p>
        <a:p xmlns:a="http://schemas.openxmlformats.org/drawingml/2006/main">
          <a:r>
            <a:rPr lang="en-US" sz="1400" b="1" dirty="0" smtClean="0"/>
            <a:t>     West</a:t>
          </a:r>
        </a:p>
        <a:p xmlns:a="http://schemas.openxmlformats.org/drawingml/2006/main">
          <a:r>
            <a:rPr lang="en-US" sz="1400" b="1" dirty="0" smtClean="0"/>
            <a:t>          North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/>
            </a:lvl1pPr>
          </a:lstStyle>
          <a:p>
            <a:pPr>
              <a:defRPr/>
            </a:pPr>
            <a:fld id="{2E47E614-0E51-44D3-BDA0-03C218EE4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17550"/>
            <a:ext cx="4781550" cy="358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41838"/>
            <a:ext cx="536575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852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0852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b="1"/>
            </a:lvl1pPr>
          </a:lstStyle>
          <a:p>
            <a:pPr>
              <a:defRPr/>
            </a:pPr>
            <a:fld id="{7D6DE45A-392F-414D-8F2B-609E621C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6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0F0E36-67FB-459C-86CB-2FEF69424D2D}" type="slidenum">
              <a:rPr lang="en-US" sz="1300" smtClean="0"/>
              <a:pPr/>
              <a:t>51</a:t>
            </a:fld>
            <a:endParaRPr 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97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D327-7762-4174-B5CE-FB61B8FF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0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DB83-6C4C-4B59-A24B-A7E7257B8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01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4538" y="236538"/>
            <a:ext cx="1635125" cy="295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236538"/>
            <a:ext cx="4754563" cy="295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483F-290C-44F1-B130-A96E93BF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95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236538"/>
            <a:ext cx="5773738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212850"/>
            <a:ext cx="2741613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811588" y="1212850"/>
            <a:ext cx="2741612" cy="19827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3B52-C166-40EF-A065-E564C55E6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56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F684-B102-4007-B927-C7313C67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A75F-68E5-4A92-9B59-DB323B44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9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212850"/>
            <a:ext cx="2741613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588" y="1212850"/>
            <a:ext cx="2741612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91ED-229E-447C-9E37-C171A34A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63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A0C4-847C-48CF-B2F3-979C932BD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53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A7A1-4D33-4CC2-B171-2A8B6D447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268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B11E-1FC2-4418-BEA6-D2011F0E4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0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3982B-459B-4FD1-A8F8-C24C5709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05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AC72-FAE9-4D5F-A25F-A5C36488F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27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236538"/>
            <a:ext cx="5773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212850"/>
            <a:ext cx="56356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75138" y="66135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8013" y="66135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pPr>
              <a:defRPr/>
            </a:pPr>
            <a:fld id="{10ABF294-122B-4E9B-98A8-1D8996EC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0" y="0"/>
            <a:ext cx="547688" cy="823913"/>
            <a:chOff x="0" y="0"/>
            <a:chExt cx="403" cy="482"/>
          </a:xfrm>
        </p:grpSpPr>
        <p:grpSp>
          <p:nvGrpSpPr>
            <p:cNvPr id="2059" name="Group 7"/>
            <p:cNvGrpSpPr>
              <a:grpSpLocks/>
            </p:cNvGrpSpPr>
            <p:nvPr userDrawn="1"/>
          </p:nvGrpSpPr>
          <p:grpSpPr bwMode="auto">
            <a:xfrm>
              <a:off x="0" y="0"/>
              <a:ext cx="403" cy="482"/>
              <a:chOff x="0" y="-2"/>
              <a:chExt cx="403" cy="482"/>
            </a:xfrm>
          </p:grpSpPr>
          <p:sp>
            <p:nvSpPr>
              <p:cNvPr id="83976" name="Rectangle 8"/>
              <p:cNvSpPr>
                <a:spLocks noChangeArrowheads="1"/>
              </p:cNvSpPr>
              <p:nvPr userDrawn="1"/>
            </p:nvSpPr>
            <p:spPr bwMode="auto">
              <a:xfrm>
                <a:off x="201" y="-2"/>
                <a:ext cx="202" cy="48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000099"/>
                  </a:gs>
                </a:gsLst>
                <a:lin ang="0" scaled="1"/>
              </a:gra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977" name="Rectangle 9"/>
              <p:cNvSpPr>
                <a:spLocks noChangeArrowheads="1"/>
              </p:cNvSpPr>
              <p:nvPr/>
            </p:nvSpPr>
            <p:spPr bwMode="auto">
              <a:xfrm>
                <a:off x="0" y="-2"/>
                <a:ext cx="202" cy="482"/>
              </a:xfrm>
              <a:prstGeom prst="rect">
                <a:avLst/>
              </a:prstGeom>
              <a:gradFill rotWithShape="0">
                <a:gsLst>
                  <a:gs pos="0">
                    <a:srgbClr val="000099"/>
                  </a:gs>
                  <a:gs pos="100000">
                    <a:srgbClr val="FF9900"/>
                  </a:gs>
                </a:gsLst>
                <a:lin ang="0" scaled="1"/>
              </a:gra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060" name="Picture 10" descr="UILogoSM1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68"/>
              <a:ext cx="2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1"/>
          <p:cNvGrpSpPr>
            <a:grpSpLocks/>
          </p:cNvGrpSpPr>
          <p:nvPr/>
        </p:nvGrpSpPr>
        <p:grpSpPr bwMode="auto">
          <a:xfrm>
            <a:off x="917575" y="827088"/>
            <a:ext cx="8218488" cy="53975"/>
            <a:chOff x="510" y="477"/>
            <a:chExt cx="5177" cy="34"/>
          </a:xfrm>
        </p:grpSpPr>
        <p:sp>
          <p:nvSpPr>
            <p:cNvPr id="83980" name="Rectangle 12"/>
            <p:cNvSpPr>
              <a:spLocks noChangeArrowheads="1"/>
            </p:cNvSpPr>
            <p:nvPr userDrawn="1"/>
          </p:nvSpPr>
          <p:spPr bwMode="auto">
            <a:xfrm>
              <a:off x="510" y="477"/>
              <a:ext cx="3455" cy="34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F9900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981" name="Rectangle 13"/>
            <p:cNvSpPr>
              <a:spLocks noChangeArrowheads="1"/>
            </p:cNvSpPr>
            <p:nvPr userDrawn="1"/>
          </p:nvSpPr>
          <p:spPr bwMode="auto">
            <a:xfrm>
              <a:off x="3960" y="477"/>
              <a:ext cx="1727" cy="34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3985" name="Text Box 17"/>
          <p:cNvSpPr txBox="1">
            <a:spLocks noChangeArrowheads="1"/>
          </p:cNvSpPr>
          <p:nvPr userDrawn="1"/>
        </p:nvSpPr>
        <p:spPr bwMode="auto">
          <a:xfrm>
            <a:off x="8596" y="6771167"/>
            <a:ext cx="722955" cy="923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 dirty="0" smtClean="0">
                <a:solidFill>
                  <a:schemeClr val="bg1">
                    <a:lumMod val="65000"/>
                  </a:schemeClr>
                </a:solidFill>
              </a:rPr>
              <a:t>2015 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K. S. Suslick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530" y="128045"/>
            <a:ext cx="7263527" cy="3893374"/>
          </a:xfrm>
        </p:spPr>
        <p:txBody>
          <a:bodyPr/>
          <a:lstStyle/>
          <a:p>
            <a:r>
              <a:rPr lang="en-US" sz="4000" dirty="0" smtClean="0"/>
              <a:t>The 35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Annual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Seminar on Seminars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Professor Kenneth S. Suslick</a:t>
            </a:r>
            <a:br>
              <a:rPr lang="en-US" sz="3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>School of Chemical Sciences</a:t>
            </a:r>
            <a:br>
              <a:rPr lang="en-US" sz="2800" dirty="0" smtClean="0"/>
            </a:br>
            <a:r>
              <a:rPr lang="en-US" sz="2400" dirty="0" smtClean="0"/>
              <a:t>University of Illinois at Urbana-Champaign</a:t>
            </a:r>
            <a:br>
              <a:rPr lang="en-US" sz="24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2200" dirty="0" smtClean="0"/>
              <a:t>www.scs.uiuc.edu/suslick/seminaronseminars.html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1777" y="4202770"/>
            <a:ext cx="4099199" cy="25483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 smtClean="0"/>
              <a:t>Coping &amp; Managing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 smtClean="0"/>
              <a:t>Planning &amp; Organization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 smtClean="0"/>
              <a:t>Slide Format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 smtClean="0"/>
              <a:t>Slide Content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400" dirty="0" smtClean="0"/>
              <a:t>The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244475"/>
            <a:ext cx="7350125" cy="579438"/>
          </a:xfrm>
        </p:spPr>
        <p:txBody>
          <a:bodyPr/>
          <a:lstStyle/>
          <a:p>
            <a:r>
              <a:rPr lang="en-US" smtClean="0"/>
              <a:t>Planning the Organization of the Talk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44" y="1185863"/>
            <a:ext cx="7120860" cy="477361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You are </a:t>
            </a:r>
            <a:r>
              <a:rPr lang="en-US" sz="2600" dirty="0" smtClean="0">
                <a:solidFill>
                  <a:schemeClr val="accent1"/>
                </a:solidFill>
              </a:rPr>
              <a:t>telling a story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Tell it so they understand.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To organize your talk:</a:t>
            </a:r>
            <a:br>
              <a:rPr lang="en-US" sz="2600" dirty="0" smtClean="0"/>
            </a:br>
            <a:r>
              <a:rPr lang="en-US" sz="2600" dirty="0" smtClean="0"/>
              <a:t>Graphics &amp; figures first, then words.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Verbal comprehension is limited: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2600" dirty="0" smtClean="0"/>
              <a:t>    </a:t>
            </a:r>
            <a:r>
              <a:rPr lang="en-US" sz="2600" dirty="0" smtClean="0">
                <a:solidFill>
                  <a:schemeClr val="tx2"/>
                </a:solidFill>
              </a:rPr>
              <a:t>Tell them what you are going to tell them,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    then tell them,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        then tell them what you told them.</a:t>
            </a:r>
            <a:r>
              <a:rPr lang="en-US" sz="26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0975" y="244475"/>
            <a:ext cx="3654425" cy="579438"/>
          </a:xfrm>
        </p:spPr>
        <p:txBody>
          <a:bodyPr/>
          <a:lstStyle/>
          <a:p>
            <a:r>
              <a:rPr lang="en-US" smtClean="0"/>
              <a:t>Outlining the Plan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177925"/>
            <a:ext cx="8823249" cy="441351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YOU may need a detailed outline of the talk,</a:t>
            </a:r>
            <a:br>
              <a:rPr lang="en-US" sz="2600" dirty="0" smtClean="0"/>
            </a:br>
            <a:r>
              <a:rPr lang="en-US" sz="2600" dirty="0" smtClean="0"/>
              <a:t>BUT your audience needs only a broad outline.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Number of sub-divisions </a:t>
            </a:r>
            <a:r>
              <a:rPr lang="en-US" sz="2600" dirty="0" smtClean="0">
                <a:solidFill>
                  <a:schemeClr val="accent1"/>
                </a:solidFill>
              </a:rPr>
              <a:t>MUST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NOT</a:t>
            </a:r>
            <a:r>
              <a:rPr lang="en-US" sz="2600" dirty="0" smtClean="0"/>
              <a:t> be 1!</a:t>
            </a:r>
            <a:br>
              <a:rPr lang="en-US" sz="2600" dirty="0" smtClean="0"/>
            </a:br>
            <a:r>
              <a:rPr lang="en-US" sz="2600" dirty="0" smtClean="0"/>
              <a:t>Best if  </a:t>
            </a:r>
            <a:r>
              <a:rPr lang="en-US" sz="2600" u="sng" dirty="0" smtClean="0"/>
              <a:t>&gt;</a:t>
            </a:r>
            <a:r>
              <a:rPr lang="en-US" sz="2600" dirty="0" smtClean="0"/>
              <a:t>2  and  </a:t>
            </a:r>
            <a:r>
              <a:rPr lang="en-US" sz="2600" u="sng" dirty="0" smtClean="0"/>
              <a:t>&lt;</a:t>
            </a:r>
            <a:r>
              <a:rPr lang="en-US" sz="2600" dirty="0" smtClean="0"/>
              <a:t>5.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Think about the logic of the flow.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You should be telling </a:t>
            </a:r>
            <a:r>
              <a:rPr lang="en-US" sz="2600" dirty="0" smtClean="0">
                <a:solidFill>
                  <a:srgbClr val="FF0000"/>
                </a:solidFill>
              </a:rPr>
              <a:t>only one story</a:t>
            </a:r>
            <a:r>
              <a:rPr lang="en-US" sz="2600" dirty="0" smtClean="0"/>
              <a:t>, but slides</a:t>
            </a:r>
            <a:br>
              <a:rPr lang="en-US" sz="2600" dirty="0" smtClean="0"/>
            </a:br>
            <a:r>
              <a:rPr lang="en-US" sz="2600" dirty="0" smtClean="0"/>
              <a:t>for explicit transitions between “chapters” are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244475"/>
            <a:ext cx="4329113" cy="579438"/>
          </a:xfrm>
        </p:spPr>
        <p:txBody>
          <a:bodyPr/>
          <a:lstStyle/>
          <a:p>
            <a:r>
              <a:rPr lang="en-US" smtClean="0"/>
              <a:t>Title and Introduction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630" y="1182688"/>
            <a:ext cx="6837128" cy="484953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Short titles are best: </a:t>
            </a:r>
            <a:br>
              <a:rPr lang="en-US" sz="2600" dirty="0" smtClean="0"/>
            </a:br>
            <a:r>
              <a:rPr lang="en-US" sz="2600" dirty="0" smtClean="0"/>
              <a:t>It’s a title, </a:t>
            </a:r>
            <a:r>
              <a:rPr lang="en-US" sz="2600" dirty="0" smtClean="0">
                <a:solidFill>
                  <a:schemeClr val="accent1"/>
                </a:solidFill>
              </a:rPr>
              <a:t>NOT</a:t>
            </a:r>
            <a:r>
              <a:rPr lang="en-US" sz="2600" dirty="0" smtClean="0"/>
              <a:t> an abstract!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1st slide:  </a:t>
            </a:r>
            <a:br>
              <a:rPr lang="en-US" sz="2600" dirty="0" smtClean="0"/>
            </a:br>
            <a:r>
              <a:rPr lang="en-US" sz="2600" dirty="0" smtClean="0"/>
              <a:t>Give the title, your name &amp; </a:t>
            </a:r>
            <a:r>
              <a:rPr lang="en-US" sz="2600" u="sng" dirty="0" smtClean="0"/>
              <a:t>brief</a:t>
            </a:r>
            <a:r>
              <a:rPr lang="en-US" sz="2600" dirty="0" smtClean="0"/>
              <a:t> outline.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2nd slide:  </a:t>
            </a:r>
            <a:br>
              <a:rPr lang="en-US" sz="2600" dirty="0" smtClean="0"/>
            </a:br>
            <a:r>
              <a:rPr lang="en-US" sz="2600" dirty="0" smtClean="0"/>
              <a:t>set the background </a:t>
            </a:r>
            <a:r>
              <a:rPr lang="en-US" sz="2600" dirty="0" smtClean="0">
                <a:cs typeface="Arial" charset="0"/>
              </a:rPr>
              <a:t>—</a:t>
            </a:r>
            <a:r>
              <a:rPr lang="en-US" sz="2600" dirty="0" smtClean="0"/>
              <a:t>  </a:t>
            </a:r>
            <a:br>
              <a:rPr lang="en-US" sz="2600" dirty="0" smtClean="0"/>
            </a:br>
            <a:r>
              <a:rPr lang="en-US" sz="2600" dirty="0" smtClean="0"/>
              <a:t>Why should we care about this topic?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463" y="244475"/>
            <a:ext cx="3746500" cy="579438"/>
          </a:xfrm>
        </p:spPr>
        <p:txBody>
          <a:bodyPr/>
          <a:lstStyle/>
          <a:p>
            <a:r>
              <a:rPr lang="en-US" smtClean="0"/>
              <a:t>How Many Slides?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608" y="1179513"/>
            <a:ext cx="8860118" cy="4812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 smtClean="0"/>
              <a:t>It depends on your slides!</a:t>
            </a:r>
            <a:br>
              <a:rPr lang="en-US" sz="2600" dirty="0" smtClean="0"/>
            </a:br>
            <a:r>
              <a:rPr lang="en-US" sz="2600" dirty="0" smtClean="0"/>
              <a:t>Use low content slides and lots of them.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 smtClean="0"/>
              <a:t>Present only ONE main idea per slide.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 smtClean="0"/>
              <a:t>Most people plan on ~2 min/slide,</a:t>
            </a:r>
            <a:br>
              <a:rPr lang="en-US" sz="2600" dirty="0" smtClean="0"/>
            </a:br>
            <a:r>
              <a:rPr lang="en-US" sz="2600" dirty="0" smtClean="0"/>
              <a:t>but can be &lt;1 min/slide for images.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 smtClean="0"/>
              <a:t>Be kind to the old fogeys: eyesight declines after 40.</a:t>
            </a:r>
            <a:br>
              <a:rPr lang="en-US" sz="2600" dirty="0" smtClean="0"/>
            </a:br>
            <a:r>
              <a:rPr lang="en-US" sz="2600" dirty="0" smtClean="0"/>
              <a:t>Use big text, high contrast.</a:t>
            </a:r>
            <a:br>
              <a:rPr lang="en-US" sz="2600" dirty="0" smtClean="0"/>
            </a:br>
            <a:r>
              <a:rPr lang="en-US" sz="2600" dirty="0" smtClean="0"/>
              <a:t>Rapid changes in light intensity become painful.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25" y="244475"/>
            <a:ext cx="6115050" cy="579438"/>
          </a:xfrm>
        </p:spPr>
        <p:txBody>
          <a:bodyPr/>
          <a:lstStyle/>
          <a:p>
            <a:r>
              <a:rPr lang="en-US" smtClean="0"/>
              <a:t>Who and What Are Slides For?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671" y="1204005"/>
            <a:ext cx="8323112" cy="593547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 smtClean="0"/>
              <a:t>Slides are “visual aids” — </a:t>
            </a:r>
            <a:br>
              <a:rPr lang="en-US" sz="2600" dirty="0" smtClean="0"/>
            </a:br>
            <a:r>
              <a:rPr lang="en-US" sz="2600" dirty="0" smtClean="0"/>
              <a:t>human beings are visual, not auditory, creatures.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 smtClean="0"/>
              <a:t>Slides are BOTH for you and for your audience.</a:t>
            </a:r>
            <a:br>
              <a:rPr lang="en-US" sz="2600" dirty="0" smtClean="0"/>
            </a:br>
            <a:r>
              <a:rPr lang="en-US" sz="2600" dirty="0" smtClean="0"/>
              <a:t>Complementary, but different, needs.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 smtClean="0"/>
              <a:t>You need less information than you think:</a:t>
            </a:r>
            <a:br>
              <a:rPr lang="en-US" sz="2600" dirty="0" smtClean="0"/>
            </a:br>
            <a:r>
              <a:rPr lang="en-US" sz="2600" dirty="0" smtClean="0"/>
              <a:t>brief prompts will trigger detailed verbiage.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Bring your own </a:t>
            </a:r>
            <a:r>
              <a:rPr lang="en-US" sz="2600" dirty="0" smtClean="0"/>
              <a:t>computer, if at all possible!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>
                <a:solidFill>
                  <a:schemeClr val="accent1"/>
                </a:solidFill>
              </a:rPr>
              <a:t>NEVER</a:t>
            </a:r>
            <a:r>
              <a:rPr lang="en-US" sz="2600" dirty="0"/>
              <a:t> change from PC to Mac or vice versa.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ALWAYS, </a:t>
            </a:r>
            <a:r>
              <a:rPr lang="en-US" sz="2600" dirty="0">
                <a:solidFill>
                  <a:schemeClr val="accent1"/>
                </a:solidFill>
              </a:rPr>
              <a:t>ALWAYS</a:t>
            </a:r>
            <a:r>
              <a:rPr lang="en-US" sz="2600" dirty="0"/>
              <a:t> have your talk backed-up</a:t>
            </a:r>
            <a:br>
              <a:rPr lang="en-US" sz="2600" dirty="0"/>
            </a:br>
            <a:r>
              <a:rPr lang="en-US" sz="2600" dirty="0"/>
              <a:t>on a USB memory stick.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888" y="190500"/>
            <a:ext cx="4284662" cy="641350"/>
          </a:xfrm>
        </p:spPr>
        <p:txBody>
          <a:bodyPr/>
          <a:lstStyle/>
          <a:p>
            <a:r>
              <a:rPr lang="en-US" sz="3600" smtClean="0"/>
              <a:t>KIS:  </a:t>
            </a:r>
            <a:r>
              <a:rPr lang="en-US" smtClean="0"/>
              <a:t>Keep It Simple!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868" y="1177925"/>
            <a:ext cx="7372531" cy="37533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 smtClean="0"/>
              <a:t>A talk is </a:t>
            </a:r>
            <a:r>
              <a:rPr lang="en-US" sz="2600" dirty="0" smtClean="0">
                <a:solidFill>
                  <a:schemeClr val="accent1"/>
                </a:solidFill>
              </a:rPr>
              <a:t>NOT</a:t>
            </a:r>
            <a:r>
              <a:rPr lang="en-US" sz="2600" dirty="0" smtClean="0"/>
              <a:t> a full research paper.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 smtClean="0"/>
              <a:t>Your job is to convince and inform,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accent1"/>
                </a:solidFill>
              </a:rPr>
              <a:t>NOT</a:t>
            </a:r>
            <a:r>
              <a:rPr lang="en-US" sz="2600" dirty="0" smtClean="0"/>
              <a:t> to archive.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 smtClean="0"/>
              <a:t>Present enough data to establish the point,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accent1"/>
                </a:solidFill>
              </a:rPr>
              <a:t>NOT</a:t>
            </a:r>
            <a:r>
              <a:rPr lang="en-US" sz="2600" dirty="0" smtClean="0"/>
              <a:t> all the data possibly available.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 smtClean="0"/>
              <a:t>Simplify graphics whenever possible.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251200" y="244475"/>
            <a:ext cx="2643188" cy="579438"/>
          </a:xfrm>
        </p:spPr>
        <p:txBody>
          <a:bodyPr/>
          <a:lstStyle/>
          <a:p>
            <a:r>
              <a:rPr lang="en-US" smtClean="0"/>
              <a:t>Slide Format</a:t>
            </a:r>
          </a:p>
        </p:txBody>
      </p:sp>
      <p:pic>
        <p:nvPicPr>
          <p:cNvPr id="17411" name="Picture 7" descr="ora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136650"/>
            <a:ext cx="7011987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450" y="241300"/>
            <a:ext cx="3184525" cy="579438"/>
          </a:xfrm>
        </p:spPr>
        <p:txBody>
          <a:bodyPr/>
          <a:lstStyle/>
          <a:p>
            <a:r>
              <a:rPr lang="en-US" smtClean="0"/>
              <a:t>General Format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57" y="1211263"/>
            <a:ext cx="8869736" cy="57051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 smtClean="0"/>
              <a:t>Landscape format is standard.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 smtClean="0"/>
              <a:t>Use page effectively:  </a:t>
            </a:r>
            <a:br>
              <a:rPr lang="en-US" sz="2600" dirty="0" smtClean="0"/>
            </a:br>
            <a:r>
              <a:rPr lang="en-US" sz="2600" dirty="0" smtClean="0"/>
              <a:t>Fill the page, but </a:t>
            </a:r>
            <a:r>
              <a:rPr lang="en-US" sz="2600" dirty="0" smtClean="0">
                <a:solidFill>
                  <a:schemeClr val="accent1"/>
                </a:solidFill>
              </a:rPr>
              <a:t>don’t overfill</a:t>
            </a:r>
            <a:r>
              <a:rPr lang="en-US" sz="2600" dirty="0" smtClean="0"/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 smtClean="0"/>
              <a:t>Consider carefully your blank space. </a:t>
            </a:r>
            <a:br>
              <a:rPr lang="en-US" sz="2600" dirty="0" smtClean="0"/>
            </a:br>
            <a:r>
              <a:rPr lang="en-US" sz="2600" dirty="0" smtClean="0"/>
              <a:t>Use it to improve separation of topics, ideas, etc.</a:t>
            </a:r>
          </a:p>
          <a:p>
            <a:pPr>
              <a:lnSpc>
                <a:spcPts val="22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2600" dirty="0" smtClean="0"/>
              <a:t>The natural tendency is</a:t>
            </a:r>
            <a:r>
              <a:rPr lang="en-US" dirty="0" smtClean="0"/>
              <a:t> </a:t>
            </a:r>
            <a:r>
              <a:rPr lang="en-US" sz="2400" dirty="0" smtClean="0"/>
              <a:t>to cram things</a:t>
            </a:r>
            <a:r>
              <a:rPr lang="en-US" sz="1600" dirty="0" smtClean="0"/>
              <a:t> </a:t>
            </a:r>
            <a:r>
              <a:rPr lang="en-US" sz="1800" dirty="0" smtClean="0"/>
              <a:t>too close together </a:t>
            </a:r>
            <a:br>
              <a:rPr lang="en-US" sz="1800" dirty="0" smtClean="0"/>
            </a:br>
            <a:r>
              <a:rPr lang="en-US" sz="1600" dirty="0" smtClean="0"/>
              <a:t>so that they’ll fit in the space rather than to edit the text to the bare minimum needed;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/>
              <a:t>most people tend to be much too wordy and detailed in their slides, and they then go on and 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200" dirty="0" smtClean="0"/>
              <a:t>and on and on,</a:t>
            </a:r>
            <a:r>
              <a:rPr lang="en-US" sz="1600" dirty="0" smtClean="0"/>
              <a:t> </a:t>
            </a:r>
            <a:r>
              <a:rPr lang="en-US" sz="1200" dirty="0" smtClean="0"/>
              <a:t>when what they really should do is just shut up!</a:t>
            </a:r>
            <a:r>
              <a:rPr lang="en-US" sz="1600" dirty="0" smtClean="0"/>
              <a:t> </a:t>
            </a:r>
          </a:p>
          <a:p>
            <a:pPr>
              <a:spcBef>
                <a:spcPct val="35000"/>
              </a:spcBef>
              <a:spcAft>
                <a:spcPts val="0"/>
              </a:spcAft>
            </a:pPr>
            <a:r>
              <a:rPr lang="en-US" sz="2600" dirty="0" smtClean="0"/>
              <a:t>Avoid going to the very bottom of the slide:</a:t>
            </a:r>
            <a:br>
              <a:rPr lang="en-US" sz="2600" dirty="0" smtClean="0"/>
            </a:br>
            <a:r>
              <a:rPr lang="en-US" sz="2600" dirty="0" smtClean="0"/>
              <a:t>  often not visible to audience.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000099"/>
                </a:solidFill>
              </a:rPr>
              <a:t>Last few lines may not be seen.</a:t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   Last few lines may not be seen.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036638" y="168359"/>
            <a:ext cx="7172325" cy="1335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Font Format:  Titles 32 pt. Arial Bold</a:t>
            </a:r>
            <a:br>
              <a:rPr lang="en-US" dirty="0" smtClean="0"/>
            </a:br>
            <a:r>
              <a:rPr lang="en-US" sz="3600" dirty="0" smtClean="0">
                <a:solidFill>
                  <a:schemeClr val="tx2"/>
                </a:solidFill>
              </a:rPr>
              <a:t>Or 36 pt., but be consistent.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07541" y="1503363"/>
            <a:ext cx="8723542" cy="4945969"/>
          </a:xfrm>
          <a:noFill/>
        </p:spPr>
        <p:txBody>
          <a:bodyPr lIns="0" rIns="0"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>
                <a:latin typeface="Times New Roman" pitchFamily="18" charset="0"/>
              </a:rPr>
              <a:t>Avoid serif fonts:</a:t>
            </a:r>
            <a:r>
              <a:rPr lang="en-US" dirty="0" smtClean="0"/>
              <a:t> </a:t>
            </a:r>
            <a:r>
              <a:rPr lang="en-US" sz="2400" dirty="0" smtClean="0">
                <a:latin typeface="Times" pitchFamily="18" charset="0"/>
              </a:rPr>
              <a:t>don’t use </a:t>
            </a:r>
            <a:r>
              <a:rPr lang="en-US" sz="2400" dirty="0" smtClean="0">
                <a:latin typeface="Cambria" panose="02040503050406030204" pitchFamily="18" charset="0"/>
              </a:rPr>
              <a:t>Cambria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</a:t>
            </a:r>
            <a:r>
              <a:rPr lang="en-US" sz="2400" dirty="0" smtClean="0">
                <a:latin typeface="Times New Roman" pitchFamily="18" charset="0"/>
              </a:rPr>
              <a:t>an</a:t>
            </a:r>
            <a:r>
              <a:rPr lang="en-US" sz="2400" dirty="0" smtClean="0"/>
              <a:t>, …</a:t>
            </a:r>
            <a:br>
              <a:rPr lang="en-US" sz="2400" dirty="0" smtClean="0"/>
            </a:br>
            <a:r>
              <a:rPr lang="en-US" dirty="0" smtClean="0"/>
              <a:t>Use </a:t>
            </a:r>
            <a:r>
              <a:rPr lang="en-US" u="sng" dirty="0" smtClean="0"/>
              <a:t>sans serif</a:t>
            </a:r>
            <a:r>
              <a:rPr lang="en-US" dirty="0" smtClean="0"/>
              <a:t> fonts: Arial, </a:t>
            </a:r>
            <a:r>
              <a:rPr lang="en-US" dirty="0" err="1" smtClean="0">
                <a:latin typeface="Calibri" panose="020F0502020204030204" pitchFamily="34" charset="0"/>
              </a:rPr>
              <a:t>Calibra</a:t>
            </a:r>
            <a:r>
              <a:rPr lang="en-US" dirty="0" smtClean="0"/>
              <a:t>, </a:t>
            </a:r>
            <a:r>
              <a:rPr lang="en-US" dirty="0" smtClean="0">
                <a:latin typeface="Tahoma" pitchFamily="34" charset="0"/>
              </a:rPr>
              <a:t>Tahoma</a:t>
            </a:r>
            <a:r>
              <a:rPr lang="en-US" dirty="0" smtClean="0"/>
              <a:t>…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>
                <a:latin typeface="Arial Black" pitchFamily="34" charset="0"/>
              </a:rPr>
              <a:t>Don’t</a:t>
            </a:r>
            <a:r>
              <a:rPr lang="en-US" dirty="0" smtClean="0"/>
              <a:t> </a:t>
            </a:r>
            <a:r>
              <a:rPr lang="en-US" dirty="0" smtClean="0">
                <a:latin typeface="Times" pitchFamily="18" charset="0"/>
              </a:rPr>
              <a:t>change</a:t>
            </a:r>
            <a:r>
              <a:rPr lang="en-US" dirty="0" smtClean="0"/>
              <a:t> </a:t>
            </a:r>
            <a:r>
              <a:rPr lang="en-US" b="0" dirty="0" smtClean="0">
                <a:latin typeface="Arial Narrow" pitchFamily="34" charset="0"/>
              </a:rPr>
              <a:t>fonts</a:t>
            </a:r>
            <a:r>
              <a:rPr lang="en-US" dirty="0" smtClean="0"/>
              <a:t> </a:t>
            </a:r>
            <a:r>
              <a:rPr lang="en-US" i="1" dirty="0" smtClean="0">
                <a:latin typeface="Albertus Extra Bold" pitchFamily="34" charset="0"/>
              </a:rPr>
              <a:t>often</a:t>
            </a:r>
            <a:r>
              <a:rPr lang="en-US" dirty="0" smtClean="0">
                <a:latin typeface="Apple Chancery" pitchFamily="66" charset="0"/>
              </a:rPr>
              <a:t>:  </a:t>
            </a:r>
            <a:r>
              <a:rPr lang="en-US" dirty="0" smtClean="0">
                <a:latin typeface="Impact" pitchFamily="34" charset="0"/>
              </a:rPr>
              <a:t>it’s</a:t>
            </a:r>
            <a:r>
              <a:rPr lang="en-US" dirty="0" smtClean="0">
                <a:latin typeface="Apple Chancery" pitchFamily="66" charset="0"/>
              </a:rPr>
              <a:t>  </a:t>
            </a:r>
            <a:r>
              <a:rPr lang="en-US" dirty="0" smtClean="0">
                <a:latin typeface="Clarendon" pitchFamily="18" charset="0"/>
              </a:rPr>
              <a:t>distracting</a:t>
            </a:r>
            <a:r>
              <a:rPr lang="en-US" dirty="0" smtClean="0">
                <a:latin typeface="Antique Olive CompactPS" pitchFamily="34" charset="0"/>
              </a:rPr>
              <a:t>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Major Divisions:  Arial, 28 pt. bold  </a:t>
            </a:r>
            <a:r>
              <a:rPr lang="en-US" sz="2600" dirty="0" smtClean="0"/>
              <a:t>or  26 pt. bold.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Minor Divisions:  Arial, 24 </a:t>
            </a:r>
            <a:r>
              <a:rPr lang="en-US" sz="2200" dirty="0" smtClean="0"/>
              <a:t>or 22 pt.</a:t>
            </a:r>
            <a:r>
              <a:rPr lang="en-US" sz="2400" dirty="0" smtClean="0"/>
              <a:t>, </a:t>
            </a:r>
            <a:r>
              <a:rPr lang="en-US" sz="2200" dirty="0" smtClean="0"/>
              <a:t>bold</a:t>
            </a:r>
            <a:r>
              <a:rPr lang="en-US" sz="2200" b="0" dirty="0" smtClean="0"/>
              <a:t> usually best.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000" dirty="0" smtClean="0"/>
              <a:t>Avoid text below 20 pt., generally, </a:t>
            </a:r>
            <a:r>
              <a:rPr lang="en-US" sz="2000" b="0" dirty="0" smtClean="0"/>
              <a:t>especially un-bolded.   </a:t>
            </a:r>
            <a:r>
              <a:rPr lang="en-US" sz="1600" b="0" dirty="0" smtClean="0"/>
              <a:t>e.g., 16 pt.</a:t>
            </a:r>
            <a:endParaRPr lang="en-US" sz="1600" dirty="0" smtClean="0"/>
          </a:p>
          <a:p>
            <a:pPr>
              <a:lnSpc>
                <a:spcPct val="110000"/>
              </a:lnSpc>
              <a:spcBef>
                <a:spcPct val="25000"/>
              </a:spcBef>
              <a:spcAft>
                <a:spcPct val="50000"/>
              </a:spcAft>
            </a:pPr>
            <a:r>
              <a:rPr lang="en-US" sz="2600" dirty="0" smtClean="0"/>
              <a:t>CAPS ARE HARD TO READ FAST:</a:t>
            </a:r>
            <a:r>
              <a:rPr lang="en-US" dirty="0" smtClean="0"/>
              <a:t> </a:t>
            </a:r>
            <a:r>
              <a:rPr lang="en-US" sz="2600" dirty="0" smtClean="0"/>
              <a:t> avoid them.</a:t>
            </a:r>
          </a:p>
          <a:p>
            <a:pPr>
              <a:lnSpc>
                <a:spcPct val="110000"/>
              </a:lnSpc>
              <a:spcBef>
                <a:spcPct val="25000"/>
              </a:spcBef>
              <a:spcAft>
                <a:spcPct val="50000"/>
              </a:spcAft>
              <a:buSzPct val="90000"/>
            </a:pPr>
            <a:r>
              <a:rPr lang="en-US" sz="4000" dirty="0" smtClean="0">
                <a:solidFill>
                  <a:schemeClr val="accent1"/>
                </a:solidFill>
                <a:latin typeface="Monotype Corsiva" pitchFamily="66" charset="0"/>
              </a:rPr>
              <a:t>DON’T</a:t>
            </a:r>
            <a:r>
              <a:rPr lang="en-US" sz="4000" dirty="0" smtClean="0">
                <a:latin typeface="Monotype Corsiva" pitchFamily="66" charset="0"/>
              </a:rPr>
              <a:t>  get  </a:t>
            </a:r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cute</a:t>
            </a:r>
            <a:r>
              <a:rPr lang="en-US" sz="40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9325" y="246063"/>
            <a:ext cx="2124075" cy="579437"/>
          </a:xfrm>
        </p:spPr>
        <p:txBody>
          <a:bodyPr/>
          <a:lstStyle/>
          <a:p>
            <a:r>
              <a:rPr lang="en-US" smtClean="0"/>
              <a:t>Keywords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794" y="1225550"/>
            <a:ext cx="7520007" cy="329910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1"/>
                </a:solidFill>
              </a:rPr>
              <a:t>DON’T</a:t>
            </a:r>
            <a:r>
              <a:rPr lang="en-US" sz="2600" dirty="0" smtClean="0"/>
              <a:t> type long, complete sentences.</a:t>
            </a:r>
            <a:br>
              <a:rPr lang="en-US" sz="2600" dirty="0" smtClean="0"/>
            </a:br>
            <a:r>
              <a:rPr lang="en-US" sz="2600" dirty="0" smtClean="0"/>
              <a:t>Avoid “read along with the bouncing ball…”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Use keywords, shorten text.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Make it easy to read:  One idea per line.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Don’t break idea or phrase at end of the</a:t>
            </a:r>
            <a:br>
              <a:rPr lang="en-US" sz="2600" dirty="0" smtClean="0"/>
            </a:br>
            <a:r>
              <a:rPr lang="en-US" sz="2600" dirty="0" smtClean="0"/>
              <a:t>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946" y="233869"/>
            <a:ext cx="7149713" cy="584775"/>
          </a:xfrm>
        </p:spPr>
        <p:txBody>
          <a:bodyPr/>
          <a:lstStyle/>
          <a:p>
            <a:r>
              <a:rPr lang="en-US" dirty="0" smtClean="0"/>
              <a:t>Use and Redistribution Restrictions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716" y="1124738"/>
            <a:ext cx="867075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This "Seminar </a:t>
            </a:r>
            <a:r>
              <a:rPr lang="en-US" b="1" dirty="0"/>
              <a:t>on </a:t>
            </a:r>
            <a:r>
              <a:rPr lang="en-US" b="1" dirty="0" smtClean="0"/>
              <a:t>Seminars“, its contents and pptx file, in any media or format, are copyrighted.</a:t>
            </a:r>
          </a:p>
          <a:p>
            <a:r>
              <a:rPr lang="en-US" sz="1000" dirty="0" smtClean="0"/>
              <a:t> </a:t>
            </a:r>
            <a:r>
              <a:rPr lang="en-US" sz="1200" dirty="0" smtClean="0"/>
              <a:t> </a:t>
            </a:r>
          </a:p>
          <a:p>
            <a:pPr algn="just"/>
            <a:r>
              <a:rPr lang="en-US" dirty="0" smtClean="0"/>
              <a:t>The author grants license for use under the </a:t>
            </a:r>
            <a:r>
              <a:rPr lang="en-US" dirty="0"/>
              <a:t>Creative Commons </a:t>
            </a:r>
            <a:r>
              <a:rPr lang="en-US" sz="2000" i="1" dirty="0"/>
              <a:t>"Attribution-</a:t>
            </a:r>
            <a:r>
              <a:rPr lang="en-US" sz="2000" i="1" dirty="0" err="1"/>
              <a:t>NonCommercial</a:t>
            </a:r>
            <a:r>
              <a:rPr lang="en-US" sz="2000" i="1" dirty="0"/>
              <a:t>-</a:t>
            </a:r>
            <a:r>
              <a:rPr lang="en-US" sz="2000" i="1" dirty="0" err="1"/>
              <a:t>NoDerivatives</a:t>
            </a:r>
            <a:r>
              <a:rPr lang="en-US" sz="2000" i="1" dirty="0"/>
              <a:t>"</a:t>
            </a:r>
            <a:r>
              <a:rPr lang="en-US" dirty="0"/>
              <a:t> </a:t>
            </a:r>
            <a:r>
              <a:rPr lang="en-US" dirty="0" smtClean="0"/>
              <a:t>conditions, as </a:t>
            </a:r>
            <a:r>
              <a:rPr lang="en-US" dirty="0"/>
              <a:t>per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://creativecommons.org/licenses/by-nc-nd/4.0/</a:t>
            </a:r>
            <a:r>
              <a:rPr lang="en-US" dirty="0"/>
              <a:t>  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terms of this license are </a:t>
            </a:r>
            <a:endParaRPr lang="en-US" sz="2000" dirty="0" smtClean="0"/>
          </a:p>
          <a:p>
            <a:pPr marL="401638" indent="-401638" algn="just"/>
            <a:r>
              <a:rPr lang="en-US" sz="2000" dirty="0" smtClean="0"/>
              <a:t>(</a:t>
            </a:r>
            <a:r>
              <a:rPr lang="en-US" sz="2000" dirty="0"/>
              <a:t>1</a:t>
            </a:r>
            <a:r>
              <a:rPr lang="en-US" sz="2000" dirty="0" smtClean="0"/>
              <a:t>)	attribution </a:t>
            </a:r>
            <a:r>
              <a:rPr lang="en-US" sz="2000" dirty="0"/>
              <a:t>with appropriate credit must be given, </a:t>
            </a:r>
            <a:endParaRPr lang="en-US" sz="2000" dirty="0" smtClean="0"/>
          </a:p>
          <a:p>
            <a:pPr marL="401638" indent="-401638" algn="just"/>
            <a:r>
              <a:rPr lang="en-US" sz="2000" dirty="0" smtClean="0"/>
              <a:t>(2)	the </a:t>
            </a:r>
            <a:r>
              <a:rPr lang="en-US" sz="2000" dirty="0"/>
              <a:t>material must be used only for non-commercial purposes, </a:t>
            </a:r>
            <a:endParaRPr lang="en-US" sz="2000" dirty="0" smtClean="0"/>
          </a:p>
          <a:p>
            <a:pPr marL="401638" indent="-401638" algn="just"/>
            <a:r>
              <a:rPr lang="en-US" sz="2000" dirty="0" smtClean="0"/>
              <a:t>(3)	the </a:t>
            </a:r>
            <a:r>
              <a:rPr lang="en-US" sz="2000" dirty="0"/>
              <a:t>material may be shared or redistributed in its original form as per conditions (1) and (2), but modifications or adaptations of the material may not be distributed on the </a:t>
            </a:r>
            <a:r>
              <a:rPr lang="en-US" sz="2000" dirty="0" smtClean="0"/>
              <a:t>publicly </a:t>
            </a:r>
            <a:r>
              <a:rPr lang="en-US" sz="2000" dirty="0"/>
              <a:t>accessible web or in print without prior approval,  and finally </a:t>
            </a:r>
            <a:endParaRPr lang="en-US" sz="2000" dirty="0" smtClean="0"/>
          </a:p>
          <a:p>
            <a:pPr marL="401638" indent="-401638" algn="just"/>
            <a:r>
              <a:rPr lang="en-US" sz="2000" dirty="0" smtClean="0"/>
              <a:t>(</a:t>
            </a:r>
            <a:r>
              <a:rPr lang="en-US" sz="2000" dirty="0"/>
              <a:t>4</a:t>
            </a:r>
            <a:r>
              <a:rPr lang="en-US" sz="2000" dirty="0" smtClean="0"/>
              <a:t>)	I </a:t>
            </a:r>
            <a:r>
              <a:rPr lang="en-US" sz="2000" dirty="0"/>
              <a:t>would appreciate receiving your suggestions and </a:t>
            </a:r>
            <a:r>
              <a:rPr lang="en-US" sz="2000" dirty="0" smtClean="0"/>
              <a:t>modifications at ksuslick@illinois.edu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9781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0" y="242888"/>
            <a:ext cx="4740275" cy="579437"/>
          </a:xfrm>
        </p:spPr>
        <p:txBody>
          <a:bodyPr/>
          <a:lstStyle/>
          <a:p>
            <a:r>
              <a:rPr lang="en-US" smtClean="0"/>
              <a:t>Line, Paragraph Format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55" y="1211263"/>
            <a:ext cx="7622279" cy="3662541"/>
          </a:xfrm>
          <a:noFill/>
        </p:spPr>
        <p:txBody>
          <a:bodyPr lIns="0" rIns="0"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Leave extra line spacing between divisions.</a:t>
            </a:r>
            <a:br>
              <a:rPr lang="en-US" sz="2600" dirty="0" smtClean="0"/>
            </a:br>
            <a:r>
              <a:rPr lang="en-US" sz="2600" dirty="0" smtClean="0"/>
              <a:t>I like 1.1 line spacing with 0.5 after paragraph.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1"/>
                </a:solidFill>
              </a:rPr>
              <a:t>Spell-Check </a:t>
            </a:r>
            <a:r>
              <a:rPr lang="en-US" sz="2600" dirty="0" smtClean="0"/>
              <a:t>!!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Be consistent with punctuation at line ends.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endParaRPr lang="en-US" sz="1200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dirty="0" smtClean="0"/>
              <a:t>  </a:t>
            </a:r>
            <a:r>
              <a:rPr lang="en-US" sz="2600" dirty="0" smtClean="0"/>
              <a:t> </a:t>
            </a:r>
            <a:r>
              <a:rPr lang="en-US" sz="1600" dirty="0" smtClean="0"/>
              <a:t> </a:t>
            </a:r>
            <a:r>
              <a:rPr lang="en-US" sz="2600" dirty="0" smtClean="0"/>
              <a:t>Hanging indents are generally more readable</a:t>
            </a:r>
            <a:br>
              <a:rPr lang="en-US" sz="2600" dirty="0" smtClean="0"/>
            </a:br>
            <a:r>
              <a:rPr lang="en-US" sz="2600" dirty="0" smtClean="0"/>
              <a:t>    than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line indentations.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777643" y="5071243"/>
            <a:ext cx="6400791" cy="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/>
          <a:p>
            <a:pPr indent="463550" algn="l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600" b="1" dirty="0"/>
              <a:t>1</a:t>
            </a:r>
            <a:r>
              <a:rPr lang="en-US" sz="2600" b="1" baseline="30000" dirty="0"/>
              <a:t>st</a:t>
            </a:r>
            <a:r>
              <a:rPr lang="en-US" sz="2600" b="1" dirty="0"/>
              <a:t> line indentations are less readable</a:t>
            </a:r>
            <a:br>
              <a:rPr lang="en-US" sz="2600" b="1" dirty="0"/>
            </a:br>
            <a:r>
              <a:rPr lang="en-US" sz="2600" b="1" dirty="0"/>
              <a:t> than hanging indents.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  <p:bldP spid="12902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7" descr="peace"/>
          <p:cNvPicPr>
            <a:picLocks noChangeAspect="1" noChangeArrowheads="1"/>
          </p:cNvPicPr>
          <p:nvPr/>
        </p:nvPicPr>
        <p:blipFill>
          <a:blip r:embed="rId2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2699" r="887" b="1350"/>
          <a:stretch>
            <a:fillRect/>
          </a:stretch>
        </p:blipFill>
        <p:spPr bwMode="auto">
          <a:xfrm>
            <a:off x="0" y="88900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200">
                  <a:alpha val="29999"/>
                </a:srgbClr>
              </a:gs>
              <a:gs pos="45000">
                <a:srgbClr val="FF7A00">
                  <a:alpha val="29999"/>
                </a:srgbClr>
              </a:gs>
              <a:gs pos="70000">
                <a:srgbClr val="FF0300">
                  <a:alpha val="29999"/>
                </a:srgbClr>
              </a:gs>
              <a:gs pos="100000">
                <a:srgbClr val="4D0808">
                  <a:alpha val="29999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525" y="241300"/>
            <a:ext cx="2776538" cy="579438"/>
          </a:xfrm>
        </p:spPr>
        <p:txBody>
          <a:bodyPr/>
          <a:lstStyle/>
          <a:p>
            <a:r>
              <a:rPr lang="en-US" smtClean="0"/>
              <a:t>Backgrounds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21" y="1212850"/>
            <a:ext cx="8523487" cy="241886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Avoid distracting backgrounds with graphics.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NEVER use backgrounds with ‘ghost’ text.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Avoid colored backgrounds: they reduce contrast.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Clear, </a:t>
            </a:r>
            <a:r>
              <a:rPr lang="en-US" sz="2600" dirty="0" err="1" smtClean="0"/>
              <a:t>unshaded</a:t>
            </a:r>
            <a:r>
              <a:rPr lang="en-US" sz="2600" dirty="0" smtClean="0"/>
              <a:t> backgrounds usually best.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/>
      <p:bldP spid="134152" grpId="1" animBg="1"/>
      <p:bldP spid="134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228725" y="244475"/>
            <a:ext cx="6677025" cy="579438"/>
          </a:xfrm>
        </p:spPr>
        <p:txBody>
          <a:bodyPr/>
          <a:lstStyle/>
          <a:p>
            <a:r>
              <a:rPr lang="en-US" smtClean="0"/>
              <a:t>Kill Bill, part 1: Microsoft Defaults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0185" y="1206955"/>
            <a:ext cx="7710765" cy="49244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600" dirty="0" smtClean="0"/>
              <a:t>Microsoft assumes that all users are morons.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41772" y="1820638"/>
            <a:ext cx="8883907" cy="46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If </a:t>
            </a:r>
            <a:r>
              <a:rPr lang="en-US" sz="2600" b="1" dirty="0" smtClean="0"/>
              <a:t>you are not a moron, 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>then turn off or </a:t>
            </a:r>
            <a:r>
              <a:rPr lang="en-US" sz="2600" b="1" dirty="0" smtClean="0"/>
              <a:t>change  </a:t>
            </a:r>
            <a:r>
              <a:rPr lang="en-US" sz="2600" b="1" dirty="0"/>
              <a:t>ALL </a:t>
            </a:r>
            <a:r>
              <a:rPr lang="en-US" sz="2600" b="1" dirty="0" smtClean="0"/>
              <a:t> Microsoft </a:t>
            </a:r>
            <a:r>
              <a:rPr lang="en-US" sz="2600" b="1" dirty="0"/>
              <a:t>defaults.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/>
              <a:t>      </a:t>
            </a:r>
            <a:r>
              <a:rPr lang="en-US" sz="2200" b="1" dirty="0" smtClean="0"/>
              <a:t>Turn </a:t>
            </a:r>
            <a:r>
              <a:rPr lang="en-US" sz="2200" b="1" dirty="0">
                <a:solidFill>
                  <a:schemeClr val="accent1"/>
                </a:solidFill>
              </a:rPr>
              <a:t>OFF</a:t>
            </a:r>
            <a:r>
              <a:rPr lang="en-US" sz="2200" b="1" dirty="0"/>
              <a:t> </a:t>
            </a:r>
            <a:r>
              <a:rPr lang="en-US" sz="2200" b="1" dirty="0" err="1"/>
              <a:t>WordWrap</a:t>
            </a:r>
            <a:r>
              <a:rPr lang="en-US" sz="2200" b="1" dirty="0"/>
              <a:t> in Text Box.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      Manually </a:t>
            </a:r>
            <a:r>
              <a:rPr lang="en-US" sz="2200" b="1" dirty="0"/>
              <a:t>break </a:t>
            </a:r>
            <a:r>
              <a:rPr lang="en-US" sz="2200" b="1" dirty="0" smtClean="0"/>
              <a:t>lines yourself </a:t>
            </a:r>
            <a:r>
              <a:rPr lang="en-US" sz="2200" b="1" dirty="0"/>
              <a:t>(shift-enter). </a:t>
            </a: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/>
              <a:t> </a:t>
            </a:r>
            <a:r>
              <a:rPr lang="en-US" sz="2200" b="1" dirty="0" smtClean="0"/>
              <a:t>Do </a:t>
            </a:r>
            <a:r>
              <a:rPr lang="en-US" sz="2200" b="1" dirty="0"/>
              <a:t>resize text box to fit text</a:t>
            </a:r>
            <a:r>
              <a:rPr lang="en-US" sz="2200" b="1" dirty="0" smtClean="0"/>
              <a:t>!  </a:t>
            </a:r>
            <a:br>
              <a:rPr lang="en-US" sz="2200" b="1" dirty="0" smtClean="0"/>
            </a:br>
            <a:r>
              <a:rPr lang="en-US" sz="2200" b="1" dirty="0" smtClean="0"/>
              <a:t> But for objects w/o text, </a:t>
            </a:r>
            <a:r>
              <a:rPr lang="en-US" sz="2200" b="1" dirty="0" smtClean="0">
                <a:solidFill>
                  <a:schemeClr val="accent1"/>
                </a:solidFill>
              </a:rPr>
              <a:t>turn off resizing.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/>
              <a:t> </a:t>
            </a:r>
            <a:r>
              <a:rPr lang="en-US" sz="2200" b="1" dirty="0" smtClean="0"/>
              <a:t>Don’t </a:t>
            </a:r>
            <a:r>
              <a:rPr lang="en-US" sz="2200" b="1" dirty="0"/>
              <a:t>have selection by whole words!</a:t>
            </a: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/>
              <a:t> </a:t>
            </a:r>
            <a:r>
              <a:rPr lang="en-US" sz="2200" b="1" dirty="0" smtClean="0"/>
              <a:t>Show </a:t>
            </a:r>
            <a:r>
              <a:rPr lang="en-US" sz="2200" b="1" dirty="0"/>
              <a:t>status bar, ruler, file </a:t>
            </a:r>
            <a:r>
              <a:rPr lang="en-US" sz="2200" b="1" dirty="0" smtClean="0"/>
              <a:t>endings….</a:t>
            </a:r>
            <a:endParaRPr lang="en-US" sz="2200" b="1" dirty="0"/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>
                <a:ea typeface="굴림" charset="-127"/>
              </a:rPr>
              <a:t> </a:t>
            </a:r>
            <a:r>
              <a:rPr lang="en-US" altLang="ko-KR" sz="2200" b="1" dirty="0" smtClean="0">
                <a:ea typeface="굴림" charset="-127"/>
              </a:rPr>
              <a:t>Save </a:t>
            </a:r>
            <a:r>
              <a:rPr lang="en-US" altLang="ko-KR" sz="2200" b="1" dirty="0">
                <a:ea typeface="굴림" charset="-127"/>
              </a:rPr>
              <a:t>your own </a:t>
            </a:r>
            <a:r>
              <a:rPr lang="en-US" altLang="ko-KR" sz="2200" b="1" dirty="0" smtClean="0">
                <a:ea typeface="굴림" charset="-127"/>
              </a:rPr>
              <a:t>defaults.</a:t>
            </a:r>
            <a:r>
              <a:rPr lang="en-US" altLang="ko-KR" sz="1400" dirty="0">
                <a:ea typeface="굴림" charset="-127"/>
              </a:rPr>
              <a:t> </a:t>
            </a:r>
            <a:r>
              <a:rPr lang="en-US" altLang="ko-KR" sz="1400" dirty="0" smtClean="0">
                <a:ea typeface="굴림" charset="-127"/>
              </a:rPr>
              <a:t>For this template: www.scs.illinois.edu</a:t>
            </a:r>
            <a:r>
              <a:rPr lang="en-US" altLang="ko-KR" sz="1400" dirty="0">
                <a:ea typeface="굴림" charset="-127"/>
              </a:rPr>
              <a:t>/~</a:t>
            </a:r>
            <a:r>
              <a:rPr lang="en-US" altLang="ko-KR" sz="1400" dirty="0" smtClean="0">
                <a:ea typeface="굴림" charset="-127"/>
              </a:rPr>
              <a:t>suslick/seminars.html</a:t>
            </a:r>
            <a:endParaRPr lang="en-US" b="1" dirty="0" smtClean="0"/>
          </a:p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 smtClean="0"/>
              <a:t>Avoid </a:t>
            </a:r>
            <a:r>
              <a:rPr lang="en-US" sz="2600" b="1" dirty="0" smtClean="0">
                <a:solidFill>
                  <a:schemeClr val="accent1"/>
                </a:solidFill>
              </a:rPr>
              <a:t>all</a:t>
            </a:r>
            <a:r>
              <a:rPr lang="en-US" sz="2600" b="1" dirty="0" smtClean="0"/>
              <a:t> Microsoft Design Templates!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Keep logos simple and relevant.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44475"/>
            <a:ext cx="6611938" cy="579438"/>
          </a:xfrm>
        </p:spPr>
        <p:txBody>
          <a:bodyPr/>
          <a:lstStyle/>
          <a:p>
            <a:r>
              <a:rPr lang="en-US" smtClean="0"/>
              <a:t>Kill Bill, part 2:  Graphics Overkill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352" y="1174750"/>
            <a:ext cx="8860118" cy="523835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chemeClr val="folHlink"/>
              </a:buClr>
              <a:buFont typeface="Wingdings" pitchFamily="2" charset="2"/>
              <a:buChar char="v"/>
            </a:pPr>
            <a:r>
              <a:rPr lang="en-US" sz="2600" dirty="0" smtClean="0"/>
              <a:t> Avoid over-use of bullets:</a:t>
            </a:r>
          </a:p>
          <a:p>
            <a:pPr marL="803275" lvl="1" indent="-346075"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rgbClr val="33CC33"/>
              </a:buClr>
              <a:buFont typeface="Wingdings" pitchFamily="2" charset="2"/>
              <a:buChar char="L"/>
            </a:pPr>
            <a:r>
              <a:rPr lang="en-US" sz="2600" dirty="0" smtClean="0"/>
              <a:t> Use Solid and simple bullets.  Never use  “ </a:t>
            </a:r>
            <a:r>
              <a:rPr lang="en-US" sz="2600" dirty="0" smtClean="0">
                <a:cs typeface="Arial" charset="0"/>
              </a:rPr>
              <a:t>– ” !!</a:t>
            </a:r>
          </a:p>
          <a:p>
            <a:pPr marL="1371600" lvl="2" indent="-396875"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"/>
            </a:pPr>
            <a:r>
              <a:rPr lang="en-US" sz="2600" dirty="0" smtClean="0"/>
              <a:t> Use on major level only!  Indents are enough.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Font typeface="Symbol" pitchFamily="18" charset="2"/>
              <a:buChar char="©"/>
            </a:pPr>
            <a:r>
              <a:rPr lang="en-US" sz="2600" dirty="0" smtClean="0"/>
              <a:t> Don’t distract your audience from your content.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600" dirty="0" smtClean="0"/>
              <a:t> Avoid ‘clip-art’, </a:t>
            </a:r>
            <a:br>
              <a:rPr lang="en-US" sz="2600" dirty="0" smtClean="0"/>
            </a:br>
            <a:r>
              <a:rPr lang="en-US" sz="2600" dirty="0" smtClean="0"/>
              <a:t> especially the stupid Microsoft stuff.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rgbClr val="0000CC"/>
              </a:buClr>
              <a:buFont typeface="Wingdings" pitchFamily="2" charset="2"/>
              <a:buChar char="M"/>
            </a:pPr>
            <a:r>
              <a:rPr lang="en-US" dirty="0" smtClean="0"/>
              <a:t> </a:t>
            </a:r>
            <a:r>
              <a:rPr lang="en-US" sz="3600" dirty="0">
                <a:solidFill>
                  <a:schemeClr val="accent1"/>
                </a:solidFill>
                <a:latin typeface="Monotype Corsiva" pitchFamily="66" charset="0"/>
              </a:rPr>
              <a:t>DON’T</a:t>
            </a:r>
            <a:r>
              <a:rPr lang="en-US" sz="3600" dirty="0">
                <a:latin typeface="Monotype Corsiva" pitchFamily="66" charset="0"/>
              </a:rPr>
              <a:t>  get  </a:t>
            </a:r>
            <a:r>
              <a:rPr lang="en-US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cute</a:t>
            </a:r>
            <a:r>
              <a:rPr lang="en-US" sz="3600" dirty="0" smtClean="0">
                <a:latin typeface="Monotype Corsiva" pitchFamily="66" charset="0"/>
              </a:rPr>
              <a:t>.</a:t>
            </a:r>
            <a:endParaRPr lang="en-US" sz="3200" dirty="0" smtClean="0">
              <a:solidFill>
                <a:schemeClr val="accent1"/>
              </a:solidFill>
            </a:endParaRPr>
          </a:p>
        </p:txBody>
      </p:sp>
      <p:pic>
        <p:nvPicPr>
          <p:cNvPr id="126980" name="Picture 4" descr="PE0767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20" y="4395537"/>
            <a:ext cx="2324643" cy="23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34"/>
          <p:cNvSpPr>
            <a:spLocks noChangeArrowheads="1"/>
          </p:cNvSpPr>
          <p:nvPr/>
        </p:nvSpPr>
        <p:spPr bwMode="auto">
          <a:xfrm>
            <a:off x="1124646" y="4416207"/>
            <a:ext cx="7586662" cy="4635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3630" y="1212850"/>
            <a:ext cx="8392041" cy="44627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/>
              <a:t>Color should be used judiciously </a:t>
            </a:r>
            <a:r>
              <a:rPr lang="en-US" sz="2600" dirty="0" smtClean="0">
                <a:solidFill>
                  <a:schemeClr val="accent1"/>
                </a:solidFill>
              </a:rPr>
              <a:t>for emphasis</a:t>
            </a:r>
            <a:r>
              <a:rPr lang="en-US" sz="2600" dirty="0" smtClean="0"/>
              <a:t>!</a:t>
            </a:r>
            <a:br>
              <a:rPr lang="en-US" sz="2600" dirty="0" smtClean="0"/>
            </a:br>
            <a:r>
              <a:rPr lang="en-US" sz="2600" dirty="0" smtClean="0"/>
              <a:t>Use vivid, </a:t>
            </a:r>
            <a:r>
              <a:rPr lang="en-US" sz="2600" dirty="0" smtClean="0">
                <a:solidFill>
                  <a:schemeClr val="tx2"/>
                </a:solidFill>
              </a:rPr>
              <a:t>readable</a:t>
            </a:r>
            <a:r>
              <a:rPr lang="en-US" sz="2600" dirty="0" smtClean="0"/>
              <a:t> colors with limited shades.</a:t>
            </a:r>
            <a:br>
              <a:rPr lang="en-US" sz="2600" dirty="0" smtClean="0"/>
            </a:br>
            <a:r>
              <a:rPr lang="en-US" sz="2600" dirty="0" smtClean="0"/>
              <a:t>Design artists are partial to pastels:  I’m not.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/>
              <a:t>Use of </a:t>
            </a:r>
            <a:r>
              <a:rPr lang="en-US" sz="3200" dirty="0" smtClean="0">
                <a:solidFill>
                  <a:srgbClr val="FF0000"/>
                </a:solidFill>
              </a:rPr>
              <a:t>color</a:t>
            </a:r>
            <a:r>
              <a:rPr lang="en-US" dirty="0" smtClean="0"/>
              <a:t> </a:t>
            </a:r>
            <a:r>
              <a:rPr lang="en-US" sz="2600" dirty="0" smtClean="0"/>
              <a:t>is very desirable for graphs, etc.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/>
              <a:t>Avoid </a:t>
            </a:r>
            <a:r>
              <a:rPr lang="en-US" sz="2600" dirty="0" smtClean="0">
                <a:solidFill>
                  <a:srgbClr val="CC6600"/>
                </a:solidFill>
              </a:rPr>
              <a:t>over</a:t>
            </a:r>
            <a:r>
              <a:rPr lang="en-US" sz="2600" dirty="0" smtClean="0">
                <a:solidFill>
                  <a:schemeClr val="tx2"/>
                </a:solidFill>
              </a:rPr>
              <a:t>using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33CC33"/>
                </a:solidFill>
              </a:rPr>
              <a:t>color</a:t>
            </a:r>
            <a:r>
              <a:rPr lang="en-US" sz="2600" dirty="0" smtClean="0"/>
              <a:t> for  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</a:t>
            </a:r>
            <a:r>
              <a:rPr lang="en-US" sz="2600" dirty="0" smtClean="0"/>
              <a:t>  text.</a:t>
            </a:r>
            <a:br>
              <a:rPr lang="en-US" sz="2600" dirty="0" smtClean="0"/>
            </a:br>
            <a:r>
              <a:rPr lang="en-US" sz="2600" dirty="0" smtClean="0"/>
              <a:t>Watch out for bad contrast:  e.g., </a:t>
            </a:r>
            <a:r>
              <a:rPr lang="en-US" sz="2600" dirty="0" smtClean="0">
                <a:solidFill>
                  <a:srgbClr val="FFFF00"/>
                </a:solidFill>
              </a:rPr>
              <a:t>yellow</a:t>
            </a:r>
            <a:r>
              <a:rPr lang="en-US" sz="2600" dirty="0" smtClean="0"/>
              <a:t> on white,</a:t>
            </a:r>
            <a:br>
              <a:rPr lang="en-US" sz="2600" dirty="0" smtClean="0"/>
            </a:br>
            <a:r>
              <a:rPr lang="en-US" sz="2600" dirty="0" smtClean="0"/>
              <a:t>    or  black, </a:t>
            </a:r>
            <a:r>
              <a:rPr lang="en-US" sz="2600" dirty="0" smtClean="0">
                <a:solidFill>
                  <a:srgbClr val="CC0000"/>
                </a:solidFill>
              </a:rPr>
              <a:t>red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rgbClr val="008000"/>
                </a:solidFill>
              </a:rPr>
              <a:t>green, </a:t>
            </a:r>
            <a:r>
              <a:rPr lang="en-US" sz="2600" dirty="0" smtClean="0">
                <a:solidFill>
                  <a:srgbClr val="990000"/>
                </a:solidFill>
              </a:rPr>
              <a:t>etc.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on dark backgrounds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200" dirty="0" smtClean="0"/>
              <a:t>D</a:t>
            </a:r>
            <a:r>
              <a:rPr lang="en-US" sz="3200" dirty="0" smtClean="0">
                <a:solidFill>
                  <a:srgbClr val="CC6600"/>
                </a:solidFill>
              </a:rPr>
              <a:t>O</a:t>
            </a:r>
            <a:r>
              <a:rPr lang="en-US" sz="3200" dirty="0" smtClean="0">
                <a:solidFill>
                  <a:schemeClr val="tx2"/>
                </a:solidFill>
              </a:rPr>
              <a:t>N</a:t>
            </a:r>
            <a:r>
              <a:rPr lang="en-US" sz="3200" dirty="0" smtClean="0">
                <a:solidFill>
                  <a:srgbClr val="33CC33"/>
                </a:solidFill>
              </a:rPr>
              <a:t>’T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3200" dirty="0" smtClean="0">
                <a:solidFill>
                  <a:schemeClr val="folHlink"/>
                </a:solidFill>
              </a:rPr>
              <a:t>E</a:t>
            </a:r>
            <a:r>
              <a:rPr lang="en-US" sz="3200" dirty="0" smtClean="0">
                <a:solidFill>
                  <a:srgbClr val="99CC00"/>
                </a:solidFill>
              </a:rPr>
              <a:t>T</a:t>
            </a:r>
            <a:r>
              <a:rPr lang="en-US" sz="3200" dirty="0" smtClean="0">
                <a:solidFill>
                  <a:srgbClr val="9966FF"/>
                </a:solidFill>
              </a:rPr>
              <a:t> </a:t>
            </a:r>
            <a:r>
              <a:rPr lang="en-US" sz="3200" dirty="0" smtClean="0">
                <a:solidFill>
                  <a:srgbClr val="969696"/>
                </a:solidFill>
              </a:rPr>
              <a:t>C</a:t>
            </a:r>
            <a:r>
              <a:rPr lang="en-US" sz="3200" dirty="0" smtClean="0">
                <a:solidFill>
                  <a:srgbClr val="008000"/>
                </a:solidFill>
              </a:rPr>
              <a:t>U</a:t>
            </a:r>
            <a:r>
              <a:rPr 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56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313" y="241300"/>
            <a:ext cx="1244600" cy="579438"/>
          </a:xfrm>
        </p:spPr>
        <p:txBody>
          <a:bodyPr/>
          <a:lstStyle/>
          <a:p>
            <a:r>
              <a:rPr lang="en-US" smtClean="0"/>
              <a:t>Color</a:t>
            </a:r>
          </a:p>
        </p:txBody>
      </p:sp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4936099" y="3528332"/>
            <a:ext cx="1155700" cy="4699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1" grpId="0" build="p" autoUpdateAnimBg="0"/>
      <p:bldP spid="327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7600" y="2087563"/>
            <a:ext cx="2749550" cy="3798887"/>
            <a:chOff x="3904" y="1315"/>
            <a:chExt cx="1732" cy="2393"/>
          </a:xfrm>
        </p:grpSpPr>
        <p:sp>
          <p:nvSpPr>
            <p:cNvPr id="26643" name="Oval 3"/>
            <p:cNvSpPr>
              <a:spLocks noChangeArrowheads="1"/>
            </p:cNvSpPr>
            <p:nvPr/>
          </p:nvSpPr>
          <p:spPr bwMode="auto">
            <a:xfrm>
              <a:off x="4206" y="1315"/>
              <a:ext cx="1430" cy="1430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5E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Molecular</a:t>
              </a: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Biology</a:t>
              </a:r>
            </a:p>
          </p:txBody>
        </p:sp>
        <p:sp>
          <p:nvSpPr>
            <p:cNvPr id="26644" name="Oval 4"/>
            <p:cNvSpPr>
              <a:spLocks noChangeArrowheads="1"/>
            </p:cNvSpPr>
            <p:nvPr/>
          </p:nvSpPr>
          <p:spPr bwMode="auto">
            <a:xfrm>
              <a:off x="3904" y="2279"/>
              <a:ext cx="1429" cy="1429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A2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Biochem</a:t>
              </a:r>
            </a:p>
          </p:txBody>
        </p:sp>
      </p:grp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465138" y="1944688"/>
            <a:ext cx="2900362" cy="2898775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b="1">
                <a:solidFill>
                  <a:schemeClr val="bg2"/>
                </a:solidFill>
              </a:rPr>
              <a:t>Chemical</a:t>
            </a:r>
          </a:p>
          <a:p>
            <a:pPr algn="l"/>
            <a:r>
              <a:rPr lang="en-US" b="1">
                <a:solidFill>
                  <a:schemeClr val="bg2"/>
                </a:solidFill>
              </a:rPr>
              <a:t>Engineering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43063" y="1211263"/>
            <a:ext cx="4903787" cy="4676775"/>
            <a:chOff x="1035" y="763"/>
            <a:chExt cx="3089" cy="2946"/>
          </a:xfrm>
        </p:grpSpPr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2178" y="1906"/>
              <a:ext cx="1802" cy="180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Organic </a:t>
              </a:r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1037" y="1907"/>
              <a:ext cx="1802" cy="1802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b="1"/>
            </a:p>
            <a:p>
              <a:pPr algn="l"/>
              <a:endParaRPr lang="en-US" b="1"/>
            </a:p>
            <a:p>
              <a:pPr algn="l"/>
              <a:r>
                <a:rPr lang="en-US" b="1">
                  <a:solidFill>
                    <a:schemeClr val="bg2"/>
                  </a:solidFill>
                </a:rPr>
                <a:t>Physical</a:t>
              </a:r>
            </a:p>
          </p:txBody>
        </p:sp>
        <p:sp>
          <p:nvSpPr>
            <p:cNvPr id="26637" name="Oval 9"/>
            <p:cNvSpPr>
              <a:spLocks noChangeArrowheads="1"/>
            </p:cNvSpPr>
            <p:nvPr/>
          </p:nvSpPr>
          <p:spPr bwMode="auto">
            <a:xfrm>
              <a:off x="1035" y="763"/>
              <a:ext cx="1803" cy="1802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r>
                <a:rPr lang="en-US" b="1">
                  <a:solidFill>
                    <a:schemeClr val="bg2"/>
                  </a:solidFill>
                </a:rPr>
                <a:t>Analytical</a:t>
              </a: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6638" name="Oval 10"/>
            <p:cNvSpPr>
              <a:spLocks noChangeArrowheads="1"/>
            </p:cNvSpPr>
            <p:nvPr/>
          </p:nvSpPr>
          <p:spPr bwMode="auto">
            <a:xfrm>
              <a:off x="2292" y="763"/>
              <a:ext cx="1802" cy="180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Inorganic</a:t>
              </a: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 rot="-5400000">
              <a:off x="1872" y="2616"/>
              <a:ext cx="1293" cy="79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Phys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Org</a:t>
              </a:r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2573" y="1949"/>
              <a:ext cx="1551" cy="71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Organo-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met</a:t>
              </a: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26641" name="Oval 13"/>
            <p:cNvSpPr>
              <a:spLocks noChangeArrowheads="1"/>
            </p:cNvSpPr>
            <p:nvPr/>
          </p:nvSpPr>
          <p:spPr bwMode="auto">
            <a:xfrm rot="-5400000">
              <a:off x="1886" y="1332"/>
              <a:ext cx="1287" cy="522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6642" name="Oval 14"/>
            <p:cNvSpPr>
              <a:spLocks noChangeArrowheads="1"/>
            </p:cNvSpPr>
            <p:nvPr/>
          </p:nvSpPr>
          <p:spPr bwMode="auto">
            <a:xfrm>
              <a:off x="1228" y="1932"/>
              <a:ext cx="1348" cy="701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63863" y="2419350"/>
            <a:ext cx="4165600" cy="2960688"/>
            <a:chOff x="1867" y="1524"/>
            <a:chExt cx="2624" cy="1865"/>
          </a:xfrm>
        </p:grpSpPr>
        <p:sp>
          <p:nvSpPr>
            <p:cNvPr id="26632" name="Oval 17"/>
            <p:cNvSpPr>
              <a:spLocks noChangeArrowheads="1"/>
            </p:cNvSpPr>
            <p:nvPr/>
          </p:nvSpPr>
          <p:spPr bwMode="auto">
            <a:xfrm>
              <a:off x="1867" y="1794"/>
              <a:ext cx="1140" cy="979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Materials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&amp;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Nanosci</a:t>
              </a:r>
            </a:p>
          </p:txBody>
        </p:sp>
        <p:sp>
          <p:nvSpPr>
            <p:cNvPr id="26633" name="Oval 18"/>
            <p:cNvSpPr>
              <a:spLocks noChangeArrowheads="1"/>
            </p:cNvSpPr>
            <p:nvPr/>
          </p:nvSpPr>
          <p:spPr bwMode="auto">
            <a:xfrm>
              <a:off x="3663" y="2383"/>
              <a:ext cx="555" cy="10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00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org</a:t>
              </a:r>
              <a:endParaRPr lang="en-US" b="1"/>
            </a:p>
          </p:txBody>
        </p:sp>
        <p:sp>
          <p:nvSpPr>
            <p:cNvPr id="26634" name="Oval 19"/>
            <p:cNvSpPr>
              <a:spLocks noChangeArrowheads="1"/>
            </p:cNvSpPr>
            <p:nvPr/>
          </p:nvSpPr>
          <p:spPr bwMode="auto">
            <a:xfrm>
              <a:off x="3744" y="1524"/>
              <a:ext cx="747" cy="100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inorg</a:t>
              </a:r>
              <a:endParaRPr lang="en-US" b="1"/>
            </a:p>
          </p:txBody>
        </p:sp>
      </p:grpSp>
      <p:sp>
        <p:nvSpPr>
          <p:cNvPr id="26630" name="Rectangle 20"/>
          <p:cNvSpPr>
            <a:spLocks noGrp="1" noChangeArrowheads="1"/>
          </p:cNvSpPr>
          <p:nvPr>
            <p:ph type="title"/>
          </p:nvPr>
        </p:nvSpPr>
        <p:spPr>
          <a:xfrm>
            <a:off x="1647853" y="239138"/>
            <a:ext cx="5870518" cy="584775"/>
          </a:xfrm>
          <a:noFill/>
        </p:spPr>
        <p:txBody>
          <a:bodyPr anchor="b"/>
          <a:lstStyle/>
          <a:p>
            <a:r>
              <a:rPr lang="en-US" dirty="0"/>
              <a:t>Chemistry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US" dirty="0" smtClean="0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614363" y="6019800"/>
            <a:ext cx="53451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spcAft>
                <a:spcPct val="7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000066"/>
                </a:solidFill>
              </a:rPr>
              <a:t>Animation can be useful, </a:t>
            </a:r>
            <a:r>
              <a:rPr lang="en-US" sz="2800" b="1" dirty="0">
                <a:solidFill>
                  <a:schemeClr val="accent1"/>
                </a:solidFill>
              </a:rPr>
              <a:t>but...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 autoUpdateAnimBg="0"/>
      <p:bldP spid="1065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7600" y="2087563"/>
            <a:ext cx="2749550" cy="3798887"/>
            <a:chOff x="3904" y="1315"/>
            <a:chExt cx="1732" cy="2393"/>
          </a:xfrm>
        </p:grpSpPr>
        <p:sp>
          <p:nvSpPr>
            <p:cNvPr id="27667" name="Oval 3"/>
            <p:cNvSpPr>
              <a:spLocks noChangeArrowheads="1"/>
            </p:cNvSpPr>
            <p:nvPr/>
          </p:nvSpPr>
          <p:spPr bwMode="auto">
            <a:xfrm>
              <a:off x="4206" y="1315"/>
              <a:ext cx="1430" cy="1430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5E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Molecular</a:t>
              </a: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Biology</a:t>
              </a:r>
            </a:p>
          </p:txBody>
        </p:sp>
        <p:sp>
          <p:nvSpPr>
            <p:cNvPr id="27668" name="Oval 4"/>
            <p:cNvSpPr>
              <a:spLocks noChangeArrowheads="1"/>
            </p:cNvSpPr>
            <p:nvPr/>
          </p:nvSpPr>
          <p:spPr bwMode="auto">
            <a:xfrm>
              <a:off x="3904" y="2279"/>
              <a:ext cx="1429" cy="1429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A2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Biochem</a:t>
              </a:r>
            </a:p>
          </p:txBody>
        </p:sp>
      </p:grp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465138" y="1944688"/>
            <a:ext cx="2900362" cy="2898775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b="1">
                <a:solidFill>
                  <a:schemeClr val="bg2"/>
                </a:solidFill>
              </a:rPr>
              <a:t>Chemical</a:t>
            </a:r>
          </a:p>
          <a:p>
            <a:pPr algn="l"/>
            <a:r>
              <a:rPr lang="en-US" b="1">
                <a:solidFill>
                  <a:schemeClr val="bg2"/>
                </a:solidFill>
              </a:rPr>
              <a:t>Engineering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43063" y="1211263"/>
            <a:ext cx="4903787" cy="4676775"/>
            <a:chOff x="1035" y="763"/>
            <a:chExt cx="3089" cy="2946"/>
          </a:xfrm>
        </p:grpSpPr>
        <p:sp>
          <p:nvSpPr>
            <p:cNvPr id="27659" name="Oval 7"/>
            <p:cNvSpPr>
              <a:spLocks noChangeArrowheads="1"/>
            </p:cNvSpPr>
            <p:nvPr/>
          </p:nvSpPr>
          <p:spPr bwMode="auto">
            <a:xfrm>
              <a:off x="2178" y="1906"/>
              <a:ext cx="1802" cy="180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Organic </a:t>
              </a:r>
            </a:p>
          </p:txBody>
        </p:sp>
        <p:sp>
          <p:nvSpPr>
            <p:cNvPr id="27660" name="Oval 8"/>
            <p:cNvSpPr>
              <a:spLocks noChangeArrowheads="1"/>
            </p:cNvSpPr>
            <p:nvPr/>
          </p:nvSpPr>
          <p:spPr bwMode="auto">
            <a:xfrm>
              <a:off x="1037" y="1907"/>
              <a:ext cx="1802" cy="1802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b="1"/>
            </a:p>
            <a:p>
              <a:pPr algn="l"/>
              <a:endParaRPr lang="en-US" b="1"/>
            </a:p>
            <a:p>
              <a:pPr algn="l"/>
              <a:r>
                <a:rPr lang="en-US" b="1">
                  <a:solidFill>
                    <a:schemeClr val="bg2"/>
                  </a:solidFill>
                </a:rPr>
                <a:t>Physical</a:t>
              </a:r>
            </a:p>
          </p:txBody>
        </p:sp>
        <p:sp>
          <p:nvSpPr>
            <p:cNvPr id="27661" name="Oval 9"/>
            <p:cNvSpPr>
              <a:spLocks noChangeArrowheads="1"/>
            </p:cNvSpPr>
            <p:nvPr/>
          </p:nvSpPr>
          <p:spPr bwMode="auto">
            <a:xfrm>
              <a:off x="1035" y="763"/>
              <a:ext cx="1803" cy="1802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r>
                <a:rPr lang="en-US" b="1">
                  <a:solidFill>
                    <a:schemeClr val="bg2"/>
                  </a:solidFill>
                </a:rPr>
                <a:t>Analytical</a:t>
              </a: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7662" name="Oval 10"/>
            <p:cNvSpPr>
              <a:spLocks noChangeArrowheads="1"/>
            </p:cNvSpPr>
            <p:nvPr/>
          </p:nvSpPr>
          <p:spPr bwMode="auto">
            <a:xfrm>
              <a:off x="2292" y="763"/>
              <a:ext cx="1802" cy="180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Inorganic</a:t>
              </a: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7663" name="Oval 11"/>
            <p:cNvSpPr>
              <a:spLocks noChangeArrowheads="1"/>
            </p:cNvSpPr>
            <p:nvPr/>
          </p:nvSpPr>
          <p:spPr bwMode="auto">
            <a:xfrm rot="-5400000">
              <a:off x="1872" y="2616"/>
              <a:ext cx="1293" cy="79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Phys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Org</a:t>
              </a:r>
            </a:p>
          </p:txBody>
        </p:sp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2573" y="1949"/>
              <a:ext cx="1551" cy="71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Organo-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met</a:t>
              </a: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27665" name="Oval 13"/>
            <p:cNvSpPr>
              <a:spLocks noChangeArrowheads="1"/>
            </p:cNvSpPr>
            <p:nvPr/>
          </p:nvSpPr>
          <p:spPr bwMode="auto">
            <a:xfrm rot="-5400000">
              <a:off x="1886" y="1332"/>
              <a:ext cx="1287" cy="522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7666" name="Oval 14"/>
            <p:cNvSpPr>
              <a:spLocks noChangeArrowheads="1"/>
            </p:cNvSpPr>
            <p:nvPr/>
          </p:nvSpPr>
          <p:spPr bwMode="auto">
            <a:xfrm>
              <a:off x="1228" y="1932"/>
              <a:ext cx="1348" cy="701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963863" y="2419350"/>
            <a:ext cx="4165600" cy="2960688"/>
            <a:chOff x="1867" y="1524"/>
            <a:chExt cx="2624" cy="1865"/>
          </a:xfrm>
        </p:grpSpPr>
        <p:sp>
          <p:nvSpPr>
            <p:cNvPr id="27656" name="Oval 16"/>
            <p:cNvSpPr>
              <a:spLocks noChangeArrowheads="1"/>
            </p:cNvSpPr>
            <p:nvPr/>
          </p:nvSpPr>
          <p:spPr bwMode="auto">
            <a:xfrm>
              <a:off x="1867" y="1794"/>
              <a:ext cx="1140" cy="979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Materials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&amp;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Nanosci</a:t>
              </a:r>
            </a:p>
          </p:txBody>
        </p:sp>
        <p:sp>
          <p:nvSpPr>
            <p:cNvPr id="27657" name="Oval 17"/>
            <p:cNvSpPr>
              <a:spLocks noChangeArrowheads="1"/>
            </p:cNvSpPr>
            <p:nvPr/>
          </p:nvSpPr>
          <p:spPr bwMode="auto">
            <a:xfrm>
              <a:off x="3663" y="2383"/>
              <a:ext cx="555" cy="10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00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org</a:t>
              </a:r>
              <a:endParaRPr lang="en-US" b="1"/>
            </a:p>
          </p:txBody>
        </p:sp>
        <p:sp>
          <p:nvSpPr>
            <p:cNvPr id="27658" name="Oval 18"/>
            <p:cNvSpPr>
              <a:spLocks noChangeArrowheads="1"/>
            </p:cNvSpPr>
            <p:nvPr/>
          </p:nvSpPr>
          <p:spPr bwMode="auto">
            <a:xfrm>
              <a:off x="3744" y="1524"/>
              <a:ext cx="747" cy="100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inorg</a:t>
              </a:r>
              <a:endParaRPr lang="en-US" b="1"/>
            </a:p>
          </p:txBody>
        </p:sp>
      </p:grpSp>
      <p:sp>
        <p:nvSpPr>
          <p:cNvPr id="120851" name="Rectangle 19"/>
          <p:cNvSpPr>
            <a:spLocks noGrp="1" noChangeArrowheads="1"/>
          </p:cNvSpPr>
          <p:nvPr>
            <p:ph type="title"/>
          </p:nvPr>
        </p:nvSpPr>
        <p:spPr>
          <a:xfrm>
            <a:off x="1647858" y="239138"/>
            <a:ext cx="5870518" cy="584775"/>
          </a:xfrm>
          <a:noFill/>
        </p:spPr>
        <p:txBody>
          <a:bodyPr anchor="b"/>
          <a:lstStyle/>
          <a:p>
            <a:r>
              <a:rPr lang="en-US" dirty="0" smtClean="0"/>
              <a:t>Chemistry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193230" y="5908702"/>
            <a:ext cx="89466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spcAft>
                <a:spcPct val="70000"/>
              </a:spcAft>
              <a:buClr>
                <a:schemeClr val="accent1"/>
              </a:buClr>
            </a:pPr>
            <a:r>
              <a:rPr lang="en-US" sz="2800" b="1" dirty="0">
                <a:solidFill>
                  <a:srgbClr val="000066"/>
                </a:solidFill>
              </a:rPr>
              <a:t>Animation can be useful, </a:t>
            </a:r>
            <a:r>
              <a:rPr lang="en-US" sz="2800" b="1" dirty="0">
                <a:solidFill>
                  <a:schemeClr val="accent1"/>
                </a:solidFill>
              </a:rPr>
              <a:t>but 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  <a:latin typeface="Monotype Corsiva" pitchFamily="66" charset="0"/>
              </a:rPr>
              <a:t>DON’T</a:t>
            </a:r>
            <a:r>
              <a:rPr lang="en-US" sz="3600" b="1" dirty="0" smtClean="0">
                <a:latin typeface="Monotype Corsiva" pitchFamily="66" charset="0"/>
              </a:rPr>
              <a:t>  </a:t>
            </a:r>
            <a:r>
              <a:rPr lang="en-US" sz="3600" b="1" dirty="0">
                <a:latin typeface="Monotype Corsiva" pitchFamily="66" charset="0"/>
              </a:rPr>
              <a:t>get  </a:t>
            </a:r>
            <a:r>
              <a:rPr lang="en-US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cute.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 autoUpdateAnimBg="0"/>
      <p:bldP spid="120851" grpId="0"/>
      <p:bldP spid="1208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6325" y="241300"/>
            <a:ext cx="4264025" cy="579438"/>
          </a:xfrm>
        </p:spPr>
        <p:txBody>
          <a:bodyPr/>
          <a:lstStyle/>
          <a:p>
            <a:r>
              <a:rPr lang="en-US" smtClean="0"/>
              <a:t>Suslick’s Rule of Fist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44" y="1208088"/>
            <a:ext cx="8648521" cy="480285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tabLst>
                <a:tab pos="568325" algn="l"/>
              </a:tabLst>
              <a:defRPr/>
            </a:pPr>
            <a:r>
              <a:rPr lang="en-US" sz="2700" i="1" dirty="0" smtClean="0">
                <a:solidFill>
                  <a:srgbClr val="FF0000"/>
                </a:solidFill>
              </a:rPr>
              <a:t>You’re always too close to the computer monitor.</a:t>
            </a:r>
            <a:br>
              <a:rPr lang="en-US" sz="2700" i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sz="2400" dirty="0" smtClean="0"/>
              <a:t>Strong tendency to over-stuff slides.</a:t>
            </a:r>
            <a:br>
              <a:rPr lang="en-US" sz="2400" dirty="0" smtClean="0"/>
            </a:br>
            <a:r>
              <a:rPr lang="en-US" dirty="0" smtClean="0"/>
              <a:t> </a:t>
            </a:r>
            <a:r>
              <a:rPr lang="en-US" sz="2400" dirty="0" smtClean="0"/>
              <a:t>Much better to have less per slide with more slides.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tabLst>
                <a:tab pos="568325" algn="l"/>
              </a:tabLst>
              <a:defRPr/>
            </a:pPr>
            <a:r>
              <a:rPr lang="en-US" sz="2600" dirty="0" smtClean="0"/>
              <a:t>Get far enough away from the screen</a:t>
            </a:r>
            <a:br>
              <a:rPr lang="en-US" sz="2600" dirty="0" smtClean="0"/>
            </a:br>
            <a:r>
              <a:rPr lang="en-US" sz="2600" dirty="0" smtClean="0"/>
              <a:t>so that, with your arm fully extended,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FF0000"/>
                </a:solidFill>
              </a:rPr>
              <a:t>your fist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smtClean="0"/>
              <a:t>blocks the whole slide.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None/>
              <a:tabLst>
                <a:tab pos="568325" algn="l"/>
              </a:tabLst>
              <a:defRPr/>
            </a:pPr>
            <a:r>
              <a:rPr lang="en-US" sz="2400" dirty="0" smtClean="0"/>
              <a:t>    </a:t>
            </a:r>
            <a:r>
              <a:rPr lang="en-US" dirty="0" smtClean="0"/>
              <a:t>*</a:t>
            </a:r>
            <a:r>
              <a:rPr lang="en-US" sz="2400" dirty="0"/>
              <a:t>or make the magnification small enough: ~33%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tabLst>
                <a:tab pos="568325" algn="l"/>
              </a:tabLst>
              <a:defRPr/>
            </a:pPr>
            <a:r>
              <a:rPr lang="en-US" sz="2600" dirty="0" smtClean="0"/>
              <a:t>Slides legible at that distance </a:t>
            </a:r>
            <a:br>
              <a:rPr lang="en-US" sz="2600" dirty="0" smtClean="0"/>
            </a:br>
            <a:r>
              <a:rPr lang="en-US" sz="2600" dirty="0" smtClean="0"/>
              <a:t>will be visible even at back of the hall.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6578520" y="2749552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/>
              <a:t>*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utoUpdateAnimBg="0"/>
      <p:bldP spid="286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8800" y="244475"/>
            <a:ext cx="2933700" cy="579438"/>
          </a:xfrm>
        </p:spPr>
        <p:txBody>
          <a:bodyPr/>
          <a:lstStyle/>
          <a:p>
            <a:r>
              <a:rPr lang="en-US" smtClean="0"/>
              <a:t>Type of Slides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44" y="1212850"/>
            <a:ext cx="8664873" cy="437658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60000"/>
              </a:spcAft>
              <a:tabLst>
                <a:tab pos="234156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Text Only:</a:t>
            </a:r>
            <a:r>
              <a:rPr lang="en-US" sz="2400" dirty="0" smtClean="0"/>
              <a:t>  	usually bulleted or numbered.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60000"/>
              </a:spcAft>
              <a:tabLst>
                <a:tab pos="234156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Graphs:</a:t>
            </a:r>
            <a:r>
              <a:rPr lang="en-US" sz="2400" dirty="0" smtClean="0"/>
              <a:t>  	x-y and bar </a:t>
            </a:r>
            <a:r>
              <a:rPr lang="en-US" sz="2400" dirty="0" smtClean="0">
                <a:solidFill>
                  <a:schemeClr val="accent1"/>
                </a:solidFill>
              </a:rPr>
              <a:t>strongly</a:t>
            </a:r>
            <a:r>
              <a:rPr lang="en-US" sz="2400" dirty="0" smtClean="0"/>
              <a:t> preferred.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60000"/>
              </a:spcAft>
              <a:tabLst>
                <a:tab pos="234156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Tables:</a:t>
            </a:r>
            <a:r>
              <a:rPr lang="en-US" dirty="0" smtClean="0"/>
              <a:t> </a:t>
            </a:r>
            <a:r>
              <a:rPr lang="en-US" sz="2400" dirty="0" smtClean="0"/>
              <a:t>  	usually better as graph; </a:t>
            </a:r>
            <a:br>
              <a:rPr lang="en-US" sz="2400" dirty="0" smtClean="0"/>
            </a:br>
            <a:r>
              <a:rPr lang="en-US" sz="2400" dirty="0" smtClean="0"/>
              <a:t>	large tables (&gt; 9 numbers) </a:t>
            </a:r>
            <a:r>
              <a:rPr lang="en-US" i="1" dirty="0" smtClean="0">
                <a:solidFill>
                  <a:schemeClr val="accent1"/>
                </a:solidFill>
              </a:rPr>
              <a:t>NEVER</a:t>
            </a:r>
            <a:r>
              <a:rPr lang="en-US" sz="2400" dirty="0" smtClean="0"/>
              <a:t> work.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60000"/>
              </a:spcAft>
              <a:tabLst>
                <a:tab pos="234156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Images:</a:t>
            </a:r>
            <a:r>
              <a:rPr lang="en-US" dirty="0" smtClean="0"/>
              <a:t> </a:t>
            </a:r>
            <a:r>
              <a:rPr lang="en-US" sz="2400" dirty="0" smtClean="0"/>
              <a:t> 	micrographs, ORTEPS, spectra, etc.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dirty="0" smtClean="0">
                <a:solidFill>
                  <a:schemeClr val="tx2"/>
                </a:solidFill>
              </a:rPr>
              <a:t>Conceptual Cartoons:</a:t>
            </a:r>
            <a:r>
              <a:rPr lang="en-US" sz="2400" dirty="0" smtClean="0"/>
              <a:t>  use judiciously, be credible,</a:t>
            </a:r>
            <a:br>
              <a:rPr lang="en-US" sz="2400" dirty="0" smtClean="0"/>
            </a:br>
            <a:r>
              <a:rPr lang="en-US" sz="2400" dirty="0" smtClean="0"/>
              <a:t>				       be careful!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0" y="241300"/>
            <a:ext cx="5389563" cy="579438"/>
          </a:xfrm>
        </p:spPr>
        <p:txBody>
          <a:bodyPr/>
          <a:lstStyle/>
          <a:p>
            <a:r>
              <a:rPr lang="en-US" smtClean="0"/>
              <a:t>Type of Graphs and Tables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816" y="4373563"/>
            <a:ext cx="8765541" cy="206210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ALWAYS label axes!   ALWAYS show units!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Use Strong Colors.  Avoid complex hatch markings.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Keep it Simple:</a:t>
            </a:r>
            <a:r>
              <a:rPr lang="en-US" sz="2400" dirty="0" smtClean="0"/>
              <a:t>   3-D graphs usually </a:t>
            </a:r>
            <a:r>
              <a:rPr lang="en-US" sz="2400" i="1" dirty="0" smtClean="0"/>
              <a:t>don’t</a:t>
            </a:r>
            <a:r>
              <a:rPr lang="en-US" sz="2400" dirty="0" smtClean="0"/>
              <a:t> work well.</a:t>
            </a:r>
            <a:br>
              <a:rPr lang="en-US" sz="2400" dirty="0" smtClean="0"/>
            </a:br>
            <a:r>
              <a:rPr lang="en-US" sz="2400" dirty="0" smtClean="0"/>
              <a:t>			   Avoid novel graph forms.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275262945"/>
              </p:ext>
            </p:extLst>
          </p:nvPr>
        </p:nvGraphicFramePr>
        <p:xfrm>
          <a:off x="-39688" y="1050925"/>
          <a:ext cx="4743451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07650"/>
              </p:ext>
            </p:extLst>
          </p:nvPr>
        </p:nvGraphicFramePr>
        <p:xfrm>
          <a:off x="3852863" y="1065213"/>
          <a:ext cx="5240337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5794375" y="933450"/>
            <a:ext cx="2322513" cy="2322513"/>
          </a:xfrm>
          <a:custGeom>
            <a:avLst/>
            <a:gdLst>
              <a:gd name="T0" fmla="*/ 124862716 w 21600"/>
              <a:gd name="T1" fmla="*/ 0 h 21600"/>
              <a:gd name="T2" fmla="*/ 36568613 w 21600"/>
              <a:gd name="T3" fmla="*/ 36568613 h 21600"/>
              <a:gd name="T4" fmla="*/ 0 w 21600"/>
              <a:gd name="T5" fmla="*/ 124862716 h 21600"/>
              <a:gd name="T6" fmla="*/ 36568613 w 21600"/>
              <a:gd name="T7" fmla="*/ 213156779 h 21600"/>
              <a:gd name="T8" fmla="*/ 124862716 w 21600"/>
              <a:gd name="T9" fmla="*/ 249725217 h 21600"/>
              <a:gd name="T10" fmla="*/ 213156779 w 21600"/>
              <a:gd name="T11" fmla="*/ 213156779 h 21600"/>
              <a:gd name="T12" fmla="*/ 249725217 w 21600"/>
              <a:gd name="T13" fmla="*/ 124862716 h 21600"/>
              <a:gd name="T14" fmla="*/ 213156779 w 21600"/>
              <a:gd name="T15" fmla="*/ 365686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39" y="17266"/>
                </a:moveTo>
                <a:cubicBezTo>
                  <a:pt x="19628" y="15487"/>
                  <a:pt x="20507" y="13185"/>
                  <a:pt x="20507" y="10800"/>
                </a:cubicBezTo>
                <a:cubicBezTo>
                  <a:pt x="20507" y="5438"/>
                  <a:pt x="16161" y="1093"/>
                  <a:pt x="10800" y="1093"/>
                </a:cubicBezTo>
                <a:cubicBezTo>
                  <a:pt x="8414" y="1092"/>
                  <a:pt x="6112" y="1971"/>
                  <a:pt x="4333" y="3560"/>
                </a:cubicBezTo>
                <a:close/>
                <a:moveTo>
                  <a:pt x="3560" y="4333"/>
                </a:moveTo>
                <a:cubicBezTo>
                  <a:pt x="1971" y="6112"/>
                  <a:pt x="1093" y="8414"/>
                  <a:pt x="1093" y="10799"/>
                </a:cubicBezTo>
                <a:cubicBezTo>
                  <a:pt x="1093" y="16161"/>
                  <a:pt x="5438" y="20507"/>
                  <a:pt x="10800" y="20507"/>
                </a:cubicBezTo>
                <a:cubicBezTo>
                  <a:pt x="13185" y="20507"/>
                  <a:pt x="15487" y="19628"/>
                  <a:pt x="17266" y="180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uiExpand="1" build="p"/>
      <p:bldP spid="634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3638" y="244559"/>
            <a:ext cx="1739900" cy="579437"/>
          </a:xfrm>
        </p:spPr>
        <p:txBody>
          <a:bodyPr/>
          <a:lstStyle/>
          <a:p>
            <a:r>
              <a:rPr lang="en-US" dirty="0" smtClean="0"/>
              <a:t>Caveats</a:t>
            </a:r>
          </a:p>
        </p:txBody>
      </p:sp>
      <p:pic>
        <p:nvPicPr>
          <p:cNvPr id="4099" name="Picture 3" descr="gorill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1277487"/>
            <a:ext cx="337343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2931" y="1240974"/>
            <a:ext cx="5698676" cy="5478423"/>
          </a:xfrm>
          <a:noFill/>
        </p:spPr>
        <p:txBody>
          <a:bodyPr lIns="0" tIns="0" rIns="0" bIns="0"/>
          <a:lstStyle/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Do as I say, not as I do.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292929"/>
                </a:solidFill>
              </a:rPr>
              <a:t>This presentation, of necessity, </a:t>
            </a:r>
            <a:br>
              <a:rPr lang="en-US" sz="2400" dirty="0" smtClean="0">
                <a:solidFill>
                  <a:srgbClr val="292929"/>
                </a:solidFill>
              </a:rPr>
            </a:br>
            <a:r>
              <a:rPr lang="en-US" sz="2400" dirty="0" smtClean="0">
                <a:solidFill>
                  <a:srgbClr val="292929"/>
                </a:solidFill>
              </a:rPr>
              <a:t>   is word-heavy and graphics-light.</a:t>
            </a:r>
          </a:p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De </a:t>
            </a:r>
            <a:r>
              <a:rPr lang="en-US" sz="2600" dirty="0" err="1" smtClean="0">
                <a:solidFill>
                  <a:schemeClr val="tx2"/>
                </a:solidFill>
              </a:rPr>
              <a:t>gustibus</a:t>
            </a:r>
            <a:r>
              <a:rPr lang="en-US" sz="2600" dirty="0" smtClean="0">
                <a:solidFill>
                  <a:schemeClr val="tx2"/>
                </a:solidFill>
              </a:rPr>
              <a:t> non </a:t>
            </a:r>
            <a:r>
              <a:rPr lang="en-US" sz="2600" dirty="0" err="1" smtClean="0">
                <a:solidFill>
                  <a:schemeClr val="tx2"/>
                </a:solidFill>
              </a:rPr>
              <a:t>disputandum</a:t>
            </a:r>
            <a:r>
              <a:rPr lang="en-US" sz="2600" dirty="0" smtClean="0">
                <a:solidFill>
                  <a:schemeClr val="tx2"/>
                </a:solidFill>
              </a:rPr>
              <a:t> est.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dirty="0" smtClean="0"/>
              <a:t>(</a:t>
            </a:r>
            <a:r>
              <a:rPr lang="en-US" sz="2400" i="1" dirty="0" smtClean="0"/>
              <a:t>There is no arguing about tastes</a:t>
            </a:r>
            <a:r>
              <a:rPr lang="en-US" sz="2400" dirty="0" smtClean="0"/>
              <a:t>.)  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292929"/>
                </a:solidFill>
              </a:rPr>
              <a:t>These are my opinions.</a:t>
            </a:r>
            <a:br>
              <a:rPr lang="en-US" sz="2400" dirty="0" smtClean="0">
                <a:solidFill>
                  <a:srgbClr val="292929"/>
                </a:solidFill>
              </a:rPr>
            </a:br>
            <a:r>
              <a:rPr lang="en-US" sz="2400" dirty="0" smtClean="0">
                <a:solidFill>
                  <a:srgbClr val="292929"/>
                </a:solidFill>
              </a:rPr>
              <a:t>   I could be wrong,  but I’m not.</a:t>
            </a:r>
          </a:p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 err="1" smtClean="0">
                <a:solidFill>
                  <a:schemeClr val="tx2"/>
                </a:solidFill>
                <a:cs typeface="Arial" charset="0"/>
              </a:rPr>
              <a:t>Snepscheut’s</a:t>
            </a:r>
            <a:r>
              <a:rPr lang="en-US" sz="2600" dirty="0" smtClean="0">
                <a:solidFill>
                  <a:schemeClr val="tx2"/>
                </a:solidFill>
                <a:cs typeface="Arial" charset="0"/>
              </a:rPr>
              <a:t> Law: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   </a:t>
            </a:r>
            <a:r>
              <a:rPr lang="en-US" sz="2400" dirty="0" smtClean="0">
                <a:solidFill>
                  <a:srgbClr val="292929"/>
                </a:solidFill>
                <a:cs typeface="Arial" charset="0"/>
              </a:rPr>
              <a:t>In theory, there is no difference </a:t>
            </a:r>
            <a:br>
              <a:rPr lang="en-US" sz="2400" dirty="0" smtClean="0">
                <a:solidFill>
                  <a:srgbClr val="292929"/>
                </a:solidFill>
                <a:cs typeface="Arial" charset="0"/>
              </a:rPr>
            </a:br>
            <a:r>
              <a:rPr lang="en-US" sz="2400" dirty="0" smtClean="0">
                <a:solidFill>
                  <a:srgbClr val="292929"/>
                </a:solidFill>
                <a:cs typeface="Arial" charset="0"/>
              </a:rPr>
              <a:t>   between theory and practice.</a:t>
            </a:r>
            <a:br>
              <a:rPr lang="en-US" sz="2400" dirty="0" smtClean="0">
                <a:solidFill>
                  <a:srgbClr val="292929"/>
                </a:solidFill>
                <a:cs typeface="Arial" charset="0"/>
              </a:rPr>
            </a:br>
            <a:r>
              <a:rPr lang="en-US" sz="2400" dirty="0" smtClean="0">
                <a:solidFill>
                  <a:srgbClr val="292929"/>
                </a:solidFill>
                <a:cs typeface="Arial" charset="0"/>
              </a:rPr>
              <a:t>   But in practice, there is.</a:t>
            </a:r>
          </a:p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tx2"/>
                </a:solidFill>
                <a:cs typeface="Arial" charset="0"/>
              </a:rPr>
              <a:t>Monk’s Commentary</a:t>
            </a:r>
            <a:r>
              <a:rPr lang="en-US" sz="2600" dirty="0" smtClean="0">
                <a:cs typeface="Arial" charset="0"/>
              </a:rPr>
              <a:t>:</a:t>
            </a: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   </a:t>
            </a:r>
            <a:r>
              <a:rPr lang="en-US" sz="2400" dirty="0" smtClean="0">
                <a:solidFill>
                  <a:srgbClr val="292929"/>
                </a:solidFill>
                <a:cs typeface="Arial" charset="0"/>
              </a:rPr>
              <a:t>You’ll thank me later.</a:t>
            </a:r>
            <a:endParaRPr lang="en-US" sz="2400" dirty="0" smtClean="0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150" y="249238"/>
            <a:ext cx="3589338" cy="579437"/>
          </a:xfrm>
        </p:spPr>
        <p:txBody>
          <a:bodyPr/>
          <a:lstStyle/>
          <a:p>
            <a:r>
              <a:rPr lang="en-US" dirty="0" smtClean="0"/>
              <a:t>Format of Graphs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5873750"/>
            <a:ext cx="8334375" cy="457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US" sz="2200" dirty="0" smtClean="0"/>
              <a:t>Add a conclusions statement below: </a:t>
            </a:r>
            <a:r>
              <a:rPr lang="en-US" sz="2000" dirty="0" smtClean="0"/>
              <a:t> </a:t>
            </a:r>
            <a:r>
              <a:rPr lang="en-US" sz="2400" i="1" dirty="0" smtClean="0">
                <a:solidFill>
                  <a:schemeClr val="accent1"/>
                </a:solidFill>
              </a:rPr>
              <a:t>Give the Bottom Line.</a:t>
            </a:r>
          </a:p>
        </p:txBody>
      </p:sp>
      <p:grpSp>
        <p:nvGrpSpPr>
          <p:cNvPr id="31748" name="Group 92"/>
          <p:cNvGrpSpPr>
            <a:grpSpLocks/>
          </p:cNvGrpSpPr>
          <p:nvPr/>
        </p:nvGrpSpPr>
        <p:grpSpPr bwMode="auto">
          <a:xfrm>
            <a:off x="1654175" y="1246188"/>
            <a:ext cx="1493838" cy="1260475"/>
            <a:chOff x="1042" y="785"/>
            <a:chExt cx="941" cy="794"/>
          </a:xfrm>
        </p:grpSpPr>
        <p:sp>
          <p:nvSpPr>
            <p:cNvPr id="31821" name="Rectangle 66"/>
            <p:cNvSpPr>
              <a:spLocks noChangeArrowheads="1"/>
            </p:cNvSpPr>
            <p:nvPr/>
          </p:nvSpPr>
          <p:spPr bwMode="auto">
            <a:xfrm>
              <a:off x="1042" y="785"/>
              <a:ext cx="941" cy="7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Line 67"/>
            <p:cNvSpPr>
              <a:spLocks noChangeShapeType="1"/>
            </p:cNvSpPr>
            <p:nvPr/>
          </p:nvSpPr>
          <p:spPr bwMode="auto">
            <a:xfrm>
              <a:off x="1101" y="929"/>
              <a:ext cx="26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68"/>
            <p:cNvSpPr>
              <a:spLocks/>
            </p:cNvSpPr>
            <p:nvPr/>
          </p:nvSpPr>
          <p:spPr bwMode="auto">
            <a:xfrm>
              <a:off x="1181" y="880"/>
              <a:ext cx="106" cy="100"/>
            </a:xfrm>
            <a:custGeom>
              <a:avLst/>
              <a:gdLst>
                <a:gd name="T0" fmla="*/ 53 w 94"/>
                <a:gd name="T1" fmla="*/ 0 h 89"/>
                <a:gd name="T2" fmla="*/ 106 w 94"/>
                <a:gd name="T3" fmla="*/ 49 h 89"/>
                <a:gd name="T4" fmla="*/ 53 w 94"/>
                <a:gd name="T5" fmla="*/ 100 h 89"/>
                <a:gd name="T6" fmla="*/ 0 w 94"/>
                <a:gd name="T7" fmla="*/ 49 h 89"/>
                <a:gd name="T8" fmla="*/ 53 w 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9"/>
                <a:gd name="T17" fmla="*/ 94 w 9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9">
                  <a:moveTo>
                    <a:pt x="47" y="0"/>
                  </a:moveTo>
                  <a:lnTo>
                    <a:pt x="94" y="44"/>
                  </a:lnTo>
                  <a:lnTo>
                    <a:pt x="47" y="89"/>
                  </a:lnTo>
                  <a:lnTo>
                    <a:pt x="0" y="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Rectangle 69"/>
            <p:cNvSpPr>
              <a:spLocks noChangeArrowheads="1"/>
            </p:cNvSpPr>
            <p:nvPr/>
          </p:nvSpPr>
          <p:spPr bwMode="auto">
            <a:xfrm>
              <a:off x="1498" y="822"/>
              <a:ext cx="35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East</a:t>
              </a:r>
              <a:endParaRPr lang="en-US" sz="2800" b="1"/>
            </a:p>
          </p:txBody>
        </p:sp>
        <p:sp>
          <p:nvSpPr>
            <p:cNvPr id="31825" name="Line 70"/>
            <p:cNvSpPr>
              <a:spLocks noChangeShapeType="1"/>
            </p:cNvSpPr>
            <p:nvPr/>
          </p:nvSpPr>
          <p:spPr bwMode="auto">
            <a:xfrm>
              <a:off x="1101" y="1195"/>
              <a:ext cx="266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Rectangle 71"/>
            <p:cNvSpPr>
              <a:spLocks noChangeArrowheads="1"/>
            </p:cNvSpPr>
            <p:nvPr/>
          </p:nvSpPr>
          <p:spPr bwMode="auto">
            <a:xfrm>
              <a:off x="1181" y="1144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Rectangle 72"/>
            <p:cNvSpPr>
              <a:spLocks noChangeArrowheads="1"/>
            </p:cNvSpPr>
            <p:nvPr/>
          </p:nvSpPr>
          <p:spPr bwMode="auto">
            <a:xfrm>
              <a:off x="1504" y="1087"/>
              <a:ext cx="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West</a:t>
              </a:r>
              <a:endParaRPr lang="en-US" sz="2800" b="1"/>
            </a:p>
          </p:txBody>
        </p:sp>
        <p:sp>
          <p:nvSpPr>
            <p:cNvPr id="31828" name="Line 73"/>
            <p:cNvSpPr>
              <a:spLocks noChangeShapeType="1"/>
            </p:cNvSpPr>
            <p:nvPr/>
          </p:nvSpPr>
          <p:spPr bwMode="auto">
            <a:xfrm>
              <a:off x="1101" y="1460"/>
              <a:ext cx="266" cy="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74"/>
            <p:cNvSpPr>
              <a:spLocks/>
            </p:cNvSpPr>
            <p:nvPr/>
          </p:nvSpPr>
          <p:spPr bwMode="auto">
            <a:xfrm>
              <a:off x="1181" y="1409"/>
              <a:ext cx="106" cy="102"/>
            </a:xfrm>
            <a:custGeom>
              <a:avLst/>
              <a:gdLst>
                <a:gd name="T0" fmla="*/ 53 w 94"/>
                <a:gd name="T1" fmla="*/ 0 h 90"/>
                <a:gd name="T2" fmla="*/ 106 w 94"/>
                <a:gd name="T3" fmla="*/ 102 h 90"/>
                <a:gd name="T4" fmla="*/ 0 w 94"/>
                <a:gd name="T5" fmla="*/ 102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Rectangle 75"/>
            <p:cNvSpPr>
              <a:spLocks noChangeArrowheads="1"/>
            </p:cNvSpPr>
            <p:nvPr/>
          </p:nvSpPr>
          <p:spPr bwMode="auto">
            <a:xfrm>
              <a:off x="1507" y="1352"/>
              <a:ext cx="4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North</a:t>
              </a:r>
              <a:endParaRPr lang="en-US" sz="2800" b="1"/>
            </a:p>
          </p:txBody>
        </p:sp>
      </p:grpSp>
      <p:grpSp>
        <p:nvGrpSpPr>
          <p:cNvPr id="31749" name="Group 115"/>
          <p:cNvGrpSpPr>
            <a:grpSpLocks/>
          </p:cNvGrpSpPr>
          <p:nvPr/>
        </p:nvGrpSpPr>
        <p:grpSpPr bwMode="auto">
          <a:xfrm>
            <a:off x="549275" y="928688"/>
            <a:ext cx="7537450" cy="4519612"/>
            <a:chOff x="346" y="585"/>
            <a:chExt cx="4748" cy="2847"/>
          </a:xfrm>
        </p:grpSpPr>
        <p:grpSp>
          <p:nvGrpSpPr>
            <p:cNvPr id="31755" name="Group 113"/>
            <p:cNvGrpSpPr>
              <a:grpSpLocks/>
            </p:cNvGrpSpPr>
            <p:nvPr/>
          </p:nvGrpSpPr>
          <p:grpSpPr bwMode="auto">
            <a:xfrm>
              <a:off x="609" y="585"/>
              <a:ext cx="4485" cy="2615"/>
              <a:chOff x="609" y="585"/>
              <a:chExt cx="4485" cy="2615"/>
            </a:xfrm>
          </p:grpSpPr>
          <p:grpSp>
            <p:nvGrpSpPr>
              <p:cNvPr id="31802" name="Group 85"/>
              <p:cNvGrpSpPr>
                <a:grpSpLocks/>
              </p:cNvGrpSpPr>
              <p:nvPr/>
            </p:nvGrpSpPr>
            <p:grpSpPr bwMode="auto">
              <a:xfrm>
                <a:off x="609" y="585"/>
                <a:ext cx="213" cy="2502"/>
                <a:chOff x="585" y="585"/>
                <a:chExt cx="213" cy="2502"/>
              </a:xfrm>
            </p:grpSpPr>
            <p:sp>
              <p:nvSpPr>
                <p:cNvPr id="31810" name="Rectangle 47"/>
                <p:cNvSpPr>
                  <a:spLocks noChangeArrowheads="1"/>
                </p:cNvSpPr>
                <p:nvPr/>
              </p:nvSpPr>
              <p:spPr bwMode="auto">
                <a:xfrm>
                  <a:off x="727" y="2933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0</a:t>
                  </a:r>
                  <a:endParaRPr lang="en-US" sz="1600" b="1"/>
                </a:p>
              </p:txBody>
            </p:sp>
            <p:sp>
              <p:nvSpPr>
                <p:cNvPr id="31811" name="Rectangle 48"/>
                <p:cNvSpPr>
                  <a:spLocks noChangeArrowheads="1"/>
                </p:cNvSpPr>
                <p:nvPr/>
              </p:nvSpPr>
              <p:spPr bwMode="auto">
                <a:xfrm>
                  <a:off x="656" y="2699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10</a:t>
                  </a:r>
                  <a:endParaRPr lang="en-US" sz="1600" b="1"/>
                </a:p>
              </p:txBody>
            </p:sp>
            <p:sp>
              <p:nvSpPr>
                <p:cNvPr id="31812" name="Rectangle 49"/>
                <p:cNvSpPr>
                  <a:spLocks noChangeArrowheads="1"/>
                </p:cNvSpPr>
                <p:nvPr/>
              </p:nvSpPr>
              <p:spPr bwMode="auto">
                <a:xfrm>
                  <a:off x="656" y="2466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20</a:t>
                  </a:r>
                  <a:endParaRPr lang="en-US" sz="1600" b="1"/>
                </a:p>
              </p:txBody>
            </p:sp>
            <p:sp>
              <p:nvSpPr>
                <p:cNvPr id="31813" name="Rectangle 50"/>
                <p:cNvSpPr>
                  <a:spLocks noChangeArrowheads="1"/>
                </p:cNvSpPr>
                <p:nvPr/>
              </p:nvSpPr>
              <p:spPr bwMode="auto">
                <a:xfrm>
                  <a:off x="656" y="2226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30</a:t>
                  </a:r>
                  <a:endParaRPr lang="en-US" sz="1600" b="1"/>
                </a:p>
              </p:txBody>
            </p:sp>
            <p:sp>
              <p:nvSpPr>
                <p:cNvPr id="31814" name="Rectangle 51"/>
                <p:cNvSpPr>
                  <a:spLocks noChangeArrowheads="1"/>
                </p:cNvSpPr>
                <p:nvPr/>
              </p:nvSpPr>
              <p:spPr bwMode="auto">
                <a:xfrm>
                  <a:off x="656" y="1991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40</a:t>
                  </a:r>
                  <a:endParaRPr lang="en-US" sz="1600" b="1"/>
                </a:p>
              </p:txBody>
            </p:sp>
            <p:sp>
              <p:nvSpPr>
                <p:cNvPr id="31815" name="Rectangle 52"/>
                <p:cNvSpPr>
                  <a:spLocks noChangeArrowheads="1"/>
                </p:cNvSpPr>
                <p:nvPr/>
              </p:nvSpPr>
              <p:spPr bwMode="auto">
                <a:xfrm>
                  <a:off x="656" y="1758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50</a:t>
                  </a:r>
                  <a:endParaRPr lang="en-US" sz="1600" b="1"/>
                </a:p>
              </p:txBody>
            </p:sp>
            <p:sp>
              <p:nvSpPr>
                <p:cNvPr id="31816" name="Rectangle 53"/>
                <p:cNvSpPr>
                  <a:spLocks noChangeArrowheads="1"/>
                </p:cNvSpPr>
                <p:nvPr/>
              </p:nvSpPr>
              <p:spPr bwMode="auto">
                <a:xfrm>
                  <a:off x="656" y="1525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60</a:t>
                  </a:r>
                  <a:endParaRPr lang="en-US" sz="1600" b="1"/>
                </a:p>
              </p:txBody>
            </p:sp>
            <p:sp>
              <p:nvSpPr>
                <p:cNvPr id="31817" name="Rectangle 54"/>
                <p:cNvSpPr>
                  <a:spLocks noChangeArrowheads="1"/>
                </p:cNvSpPr>
                <p:nvPr/>
              </p:nvSpPr>
              <p:spPr bwMode="auto">
                <a:xfrm>
                  <a:off x="656" y="1292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70</a:t>
                  </a:r>
                  <a:endParaRPr lang="en-US" sz="1600" b="1"/>
                </a:p>
              </p:txBody>
            </p:sp>
            <p:sp>
              <p:nvSpPr>
                <p:cNvPr id="31818" name="Rectangle 55"/>
                <p:cNvSpPr>
                  <a:spLocks noChangeArrowheads="1"/>
                </p:cNvSpPr>
                <p:nvPr/>
              </p:nvSpPr>
              <p:spPr bwMode="auto">
                <a:xfrm>
                  <a:off x="656" y="1052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80</a:t>
                  </a:r>
                  <a:endParaRPr lang="en-US" sz="1600" b="1"/>
                </a:p>
              </p:txBody>
            </p:sp>
            <p:sp>
              <p:nvSpPr>
                <p:cNvPr id="31819" name="Rectangle 56"/>
                <p:cNvSpPr>
                  <a:spLocks noChangeArrowheads="1"/>
                </p:cNvSpPr>
                <p:nvPr/>
              </p:nvSpPr>
              <p:spPr bwMode="auto">
                <a:xfrm>
                  <a:off x="656" y="818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90</a:t>
                  </a:r>
                  <a:endParaRPr lang="en-US" sz="1600" b="1"/>
                </a:p>
              </p:txBody>
            </p:sp>
            <p:sp>
              <p:nvSpPr>
                <p:cNvPr id="31820" name="Rectangle 57"/>
                <p:cNvSpPr>
                  <a:spLocks noChangeArrowheads="1"/>
                </p:cNvSpPr>
                <p:nvPr/>
              </p:nvSpPr>
              <p:spPr bwMode="auto">
                <a:xfrm>
                  <a:off x="585" y="585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100</a:t>
                  </a:r>
                  <a:endParaRPr lang="en-US" sz="1600" b="1"/>
                </a:p>
              </p:txBody>
            </p:sp>
          </p:grpSp>
          <p:grpSp>
            <p:nvGrpSpPr>
              <p:cNvPr id="31803" name="Group 86"/>
              <p:cNvGrpSpPr>
                <a:grpSpLocks/>
              </p:cNvGrpSpPr>
              <p:nvPr/>
            </p:nvGrpSpPr>
            <p:grpSpPr bwMode="auto">
              <a:xfrm>
                <a:off x="869" y="3046"/>
                <a:ext cx="4225" cy="154"/>
                <a:chOff x="885" y="3098"/>
                <a:chExt cx="4225" cy="154"/>
              </a:xfrm>
            </p:grpSpPr>
            <p:sp>
              <p:nvSpPr>
                <p:cNvPr id="31804" name="Rectangle 58"/>
                <p:cNvSpPr>
                  <a:spLocks noChangeArrowheads="1"/>
                </p:cNvSpPr>
                <p:nvPr/>
              </p:nvSpPr>
              <p:spPr bwMode="auto">
                <a:xfrm>
                  <a:off x="885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0</a:t>
                  </a:r>
                  <a:endParaRPr lang="en-US" sz="1600" b="1"/>
                </a:p>
              </p:txBody>
            </p:sp>
            <p:sp>
              <p:nvSpPr>
                <p:cNvPr id="31805" name="Rectangle 59"/>
                <p:cNvSpPr>
                  <a:spLocks noChangeArrowheads="1"/>
                </p:cNvSpPr>
                <p:nvPr/>
              </p:nvSpPr>
              <p:spPr bwMode="auto">
                <a:xfrm>
                  <a:off x="1456" y="3098"/>
                  <a:ext cx="59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{16 point}</a:t>
                  </a:r>
                  <a:endParaRPr lang="en-US" sz="1600" b="1"/>
                </a:p>
              </p:txBody>
            </p:sp>
            <p:sp>
              <p:nvSpPr>
                <p:cNvPr id="31806" name="Rectangle 60"/>
                <p:cNvSpPr>
                  <a:spLocks noChangeArrowheads="1"/>
                </p:cNvSpPr>
                <p:nvPr/>
              </p:nvSpPr>
              <p:spPr bwMode="auto">
                <a:xfrm>
                  <a:off x="2548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2</a:t>
                  </a:r>
                  <a:endParaRPr lang="en-US" sz="1600" b="1"/>
                </a:p>
              </p:txBody>
            </p:sp>
            <p:sp>
              <p:nvSpPr>
                <p:cNvPr id="31807" name="Rectangle 61"/>
                <p:cNvSpPr>
                  <a:spLocks noChangeArrowheads="1"/>
                </p:cNvSpPr>
                <p:nvPr/>
              </p:nvSpPr>
              <p:spPr bwMode="auto">
                <a:xfrm>
                  <a:off x="3376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3</a:t>
                  </a:r>
                  <a:endParaRPr lang="en-US" sz="1600" b="1"/>
                </a:p>
              </p:txBody>
            </p:sp>
            <p:sp>
              <p:nvSpPr>
                <p:cNvPr id="31808" name="Rectangle 62"/>
                <p:cNvSpPr>
                  <a:spLocks noChangeArrowheads="1"/>
                </p:cNvSpPr>
                <p:nvPr/>
              </p:nvSpPr>
              <p:spPr bwMode="auto">
                <a:xfrm>
                  <a:off x="4211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4</a:t>
                  </a:r>
                  <a:endParaRPr lang="en-US" sz="1600" b="1"/>
                </a:p>
              </p:txBody>
            </p:sp>
            <p:sp>
              <p:nvSpPr>
                <p:cNvPr id="31809" name="Rectangle 63"/>
                <p:cNvSpPr>
                  <a:spLocks noChangeArrowheads="1"/>
                </p:cNvSpPr>
                <p:nvPr/>
              </p:nvSpPr>
              <p:spPr bwMode="auto">
                <a:xfrm>
                  <a:off x="5039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5</a:t>
                  </a:r>
                  <a:endParaRPr lang="en-US" sz="1600" b="1"/>
                </a:p>
              </p:txBody>
            </p:sp>
          </p:grpSp>
        </p:grpSp>
        <p:grpSp>
          <p:nvGrpSpPr>
            <p:cNvPr id="31756" name="Group 114"/>
            <p:cNvGrpSpPr>
              <a:grpSpLocks/>
            </p:cNvGrpSpPr>
            <p:nvPr/>
          </p:nvGrpSpPr>
          <p:grpSpPr bwMode="auto">
            <a:xfrm>
              <a:off x="346" y="1120"/>
              <a:ext cx="3954" cy="2312"/>
              <a:chOff x="346" y="1120"/>
              <a:chExt cx="3954" cy="2312"/>
            </a:xfrm>
          </p:grpSpPr>
          <p:sp>
            <p:nvSpPr>
              <p:cNvPr id="31800" name="Rectangle 64"/>
              <p:cNvSpPr>
                <a:spLocks noChangeArrowheads="1"/>
              </p:cNvSpPr>
              <p:nvPr/>
            </p:nvSpPr>
            <p:spPr bwMode="auto">
              <a:xfrm>
                <a:off x="1754" y="3240"/>
                <a:ext cx="2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</a:rPr>
                  <a:t>X-axis Title (units)  {20 point font}</a:t>
                </a:r>
                <a:endParaRPr lang="en-US" sz="2000" b="1" dirty="0"/>
              </a:p>
            </p:txBody>
          </p:sp>
          <p:sp>
            <p:nvSpPr>
              <p:cNvPr id="31801" name="Rectangle 65"/>
              <p:cNvSpPr>
                <a:spLocks noChangeArrowheads="1"/>
              </p:cNvSpPr>
              <p:nvPr/>
            </p:nvSpPr>
            <p:spPr bwMode="auto">
              <a:xfrm rot="-5400000">
                <a:off x="-264" y="1730"/>
                <a:ext cx="14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Y Title Bod  (units)</a:t>
                </a:r>
                <a:endParaRPr lang="en-US" sz="2000" b="1"/>
              </a:p>
            </p:txBody>
          </p:sp>
        </p:grpSp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909" y="664"/>
              <a:ext cx="4155" cy="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Rectangle 6"/>
            <p:cNvSpPr>
              <a:spLocks noChangeArrowheads="1"/>
            </p:cNvSpPr>
            <p:nvPr/>
          </p:nvSpPr>
          <p:spPr bwMode="auto">
            <a:xfrm>
              <a:off x="909" y="664"/>
              <a:ext cx="4155" cy="23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7"/>
            <p:cNvSpPr>
              <a:spLocks noChangeShapeType="1"/>
            </p:cNvSpPr>
            <p:nvPr/>
          </p:nvSpPr>
          <p:spPr bwMode="auto">
            <a:xfrm>
              <a:off x="909" y="664"/>
              <a:ext cx="1" cy="23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8"/>
            <p:cNvSpPr>
              <a:spLocks noChangeShapeType="1"/>
            </p:cNvSpPr>
            <p:nvPr/>
          </p:nvSpPr>
          <p:spPr bwMode="auto">
            <a:xfrm>
              <a:off x="856" y="3013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9"/>
            <p:cNvSpPr>
              <a:spLocks noChangeShapeType="1"/>
            </p:cNvSpPr>
            <p:nvPr/>
          </p:nvSpPr>
          <p:spPr bwMode="auto">
            <a:xfrm>
              <a:off x="856" y="2779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0"/>
            <p:cNvSpPr>
              <a:spLocks noChangeShapeType="1"/>
            </p:cNvSpPr>
            <p:nvPr/>
          </p:nvSpPr>
          <p:spPr bwMode="auto">
            <a:xfrm>
              <a:off x="856" y="2545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11"/>
            <p:cNvSpPr>
              <a:spLocks noChangeShapeType="1"/>
            </p:cNvSpPr>
            <p:nvPr/>
          </p:nvSpPr>
          <p:spPr bwMode="auto">
            <a:xfrm>
              <a:off x="856" y="2305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12"/>
            <p:cNvSpPr>
              <a:spLocks noChangeShapeType="1"/>
            </p:cNvSpPr>
            <p:nvPr/>
          </p:nvSpPr>
          <p:spPr bwMode="auto">
            <a:xfrm>
              <a:off x="856" y="2072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13"/>
            <p:cNvSpPr>
              <a:spLocks noChangeShapeType="1"/>
            </p:cNvSpPr>
            <p:nvPr/>
          </p:nvSpPr>
          <p:spPr bwMode="auto">
            <a:xfrm>
              <a:off x="856" y="1839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14"/>
            <p:cNvSpPr>
              <a:spLocks noChangeShapeType="1"/>
            </p:cNvSpPr>
            <p:nvPr/>
          </p:nvSpPr>
          <p:spPr bwMode="auto">
            <a:xfrm>
              <a:off x="856" y="1605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15"/>
            <p:cNvSpPr>
              <a:spLocks noChangeShapeType="1"/>
            </p:cNvSpPr>
            <p:nvPr/>
          </p:nvSpPr>
          <p:spPr bwMode="auto">
            <a:xfrm>
              <a:off x="856" y="1371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16"/>
            <p:cNvSpPr>
              <a:spLocks noChangeShapeType="1"/>
            </p:cNvSpPr>
            <p:nvPr/>
          </p:nvSpPr>
          <p:spPr bwMode="auto">
            <a:xfrm>
              <a:off x="856" y="1132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17"/>
            <p:cNvSpPr>
              <a:spLocks noChangeShapeType="1"/>
            </p:cNvSpPr>
            <p:nvPr/>
          </p:nvSpPr>
          <p:spPr bwMode="auto">
            <a:xfrm>
              <a:off x="856" y="898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18"/>
            <p:cNvSpPr>
              <a:spLocks noChangeShapeType="1"/>
            </p:cNvSpPr>
            <p:nvPr/>
          </p:nvSpPr>
          <p:spPr bwMode="auto">
            <a:xfrm>
              <a:off x="856" y="664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19"/>
            <p:cNvSpPr>
              <a:spLocks noChangeShapeType="1"/>
            </p:cNvSpPr>
            <p:nvPr/>
          </p:nvSpPr>
          <p:spPr bwMode="auto">
            <a:xfrm>
              <a:off x="909" y="3013"/>
              <a:ext cx="415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0"/>
            <p:cNvSpPr>
              <a:spLocks noChangeShapeType="1"/>
            </p:cNvSpPr>
            <p:nvPr/>
          </p:nvSpPr>
          <p:spPr bwMode="auto">
            <a:xfrm flipV="1">
              <a:off x="909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1"/>
            <p:cNvSpPr>
              <a:spLocks noChangeShapeType="1"/>
            </p:cNvSpPr>
            <p:nvPr/>
          </p:nvSpPr>
          <p:spPr bwMode="auto">
            <a:xfrm flipV="1">
              <a:off x="1738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22"/>
            <p:cNvSpPr>
              <a:spLocks noChangeShapeType="1"/>
            </p:cNvSpPr>
            <p:nvPr/>
          </p:nvSpPr>
          <p:spPr bwMode="auto">
            <a:xfrm flipV="1">
              <a:off x="2573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23"/>
            <p:cNvSpPr>
              <a:spLocks noChangeShapeType="1"/>
            </p:cNvSpPr>
            <p:nvPr/>
          </p:nvSpPr>
          <p:spPr bwMode="auto">
            <a:xfrm flipV="1">
              <a:off x="3401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24"/>
            <p:cNvSpPr>
              <a:spLocks noChangeShapeType="1"/>
            </p:cNvSpPr>
            <p:nvPr/>
          </p:nvSpPr>
          <p:spPr bwMode="auto">
            <a:xfrm flipV="1">
              <a:off x="4236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25"/>
            <p:cNvSpPr>
              <a:spLocks noChangeShapeType="1"/>
            </p:cNvSpPr>
            <p:nvPr/>
          </p:nvSpPr>
          <p:spPr bwMode="auto">
            <a:xfrm flipV="1">
              <a:off x="5064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26"/>
            <p:cNvSpPr>
              <a:spLocks/>
            </p:cNvSpPr>
            <p:nvPr/>
          </p:nvSpPr>
          <p:spPr bwMode="auto">
            <a:xfrm>
              <a:off x="1738" y="2368"/>
              <a:ext cx="835" cy="165"/>
            </a:xfrm>
            <a:custGeom>
              <a:avLst/>
              <a:gdLst>
                <a:gd name="T0" fmla="*/ 0 w 741"/>
                <a:gd name="T1" fmla="*/ 165 h 146"/>
                <a:gd name="T2" fmla="*/ 53 w 741"/>
                <a:gd name="T3" fmla="*/ 158 h 146"/>
                <a:gd name="T4" fmla="*/ 106 w 741"/>
                <a:gd name="T5" fmla="*/ 153 h 146"/>
                <a:gd name="T6" fmla="*/ 212 w 741"/>
                <a:gd name="T7" fmla="*/ 153 h 146"/>
                <a:gd name="T8" fmla="*/ 311 w 741"/>
                <a:gd name="T9" fmla="*/ 158 h 146"/>
                <a:gd name="T10" fmla="*/ 417 w 741"/>
                <a:gd name="T11" fmla="*/ 165 h 146"/>
                <a:gd name="T12" fmla="*/ 524 w 741"/>
                <a:gd name="T13" fmla="*/ 158 h 146"/>
                <a:gd name="T14" fmla="*/ 577 w 741"/>
                <a:gd name="T15" fmla="*/ 146 h 146"/>
                <a:gd name="T16" fmla="*/ 630 w 741"/>
                <a:gd name="T17" fmla="*/ 133 h 146"/>
                <a:gd name="T18" fmla="*/ 676 w 741"/>
                <a:gd name="T19" fmla="*/ 114 h 146"/>
                <a:gd name="T20" fmla="*/ 729 w 741"/>
                <a:gd name="T21" fmla="*/ 83 h 146"/>
                <a:gd name="T22" fmla="*/ 782 w 741"/>
                <a:gd name="T23" fmla="*/ 45 h 146"/>
                <a:gd name="T24" fmla="*/ 835 w 741"/>
                <a:gd name="T25" fmla="*/ 0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1"/>
                <a:gd name="T40" fmla="*/ 0 h 146"/>
                <a:gd name="T41" fmla="*/ 741 w 741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1" h="146">
                  <a:moveTo>
                    <a:pt x="0" y="146"/>
                  </a:moveTo>
                  <a:lnTo>
                    <a:pt x="47" y="140"/>
                  </a:lnTo>
                  <a:lnTo>
                    <a:pt x="94" y="135"/>
                  </a:lnTo>
                  <a:lnTo>
                    <a:pt x="188" y="135"/>
                  </a:lnTo>
                  <a:lnTo>
                    <a:pt x="276" y="140"/>
                  </a:lnTo>
                  <a:lnTo>
                    <a:pt x="370" y="146"/>
                  </a:lnTo>
                  <a:lnTo>
                    <a:pt x="465" y="140"/>
                  </a:lnTo>
                  <a:lnTo>
                    <a:pt x="512" y="129"/>
                  </a:lnTo>
                  <a:lnTo>
                    <a:pt x="559" y="118"/>
                  </a:lnTo>
                  <a:lnTo>
                    <a:pt x="600" y="101"/>
                  </a:lnTo>
                  <a:lnTo>
                    <a:pt x="647" y="73"/>
                  </a:lnTo>
                  <a:lnTo>
                    <a:pt x="694" y="40"/>
                  </a:lnTo>
                  <a:lnTo>
                    <a:pt x="741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27"/>
            <p:cNvSpPr>
              <a:spLocks/>
            </p:cNvSpPr>
            <p:nvPr/>
          </p:nvSpPr>
          <p:spPr bwMode="auto">
            <a:xfrm>
              <a:off x="2573" y="898"/>
              <a:ext cx="828" cy="1470"/>
            </a:xfrm>
            <a:custGeom>
              <a:avLst/>
              <a:gdLst>
                <a:gd name="T0" fmla="*/ 0 w 735"/>
                <a:gd name="T1" fmla="*/ 1470 h 1305"/>
                <a:gd name="T2" fmla="*/ 26 w 735"/>
                <a:gd name="T3" fmla="*/ 1445 h 1305"/>
                <a:gd name="T4" fmla="*/ 53 w 735"/>
                <a:gd name="T5" fmla="*/ 1407 h 1305"/>
                <a:gd name="T6" fmla="*/ 79 w 735"/>
                <a:gd name="T7" fmla="*/ 1370 h 1305"/>
                <a:gd name="T8" fmla="*/ 106 w 735"/>
                <a:gd name="T9" fmla="*/ 1326 h 1305"/>
                <a:gd name="T10" fmla="*/ 152 w 735"/>
                <a:gd name="T11" fmla="*/ 1230 h 1305"/>
                <a:gd name="T12" fmla="*/ 205 w 735"/>
                <a:gd name="T13" fmla="*/ 1123 h 1305"/>
                <a:gd name="T14" fmla="*/ 258 w 735"/>
                <a:gd name="T15" fmla="*/ 1004 h 1305"/>
                <a:gd name="T16" fmla="*/ 311 w 735"/>
                <a:gd name="T17" fmla="*/ 877 h 1305"/>
                <a:gd name="T18" fmla="*/ 410 w 735"/>
                <a:gd name="T19" fmla="*/ 625 h 1305"/>
                <a:gd name="T20" fmla="*/ 464 w 735"/>
                <a:gd name="T21" fmla="*/ 499 h 1305"/>
                <a:gd name="T22" fmla="*/ 517 w 735"/>
                <a:gd name="T23" fmla="*/ 378 h 1305"/>
                <a:gd name="T24" fmla="*/ 570 w 735"/>
                <a:gd name="T25" fmla="*/ 271 h 1305"/>
                <a:gd name="T26" fmla="*/ 623 w 735"/>
                <a:gd name="T27" fmla="*/ 177 h 1305"/>
                <a:gd name="T28" fmla="*/ 649 w 735"/>
                <a:gd name="T29" fmla="*/ 140 h 1305"/>
                <a:gd name="T30" fmla="*/ 669 w 735"/>
                <a:gd name="T31" fmla="*/ 101 h 1305"/>
                <a:gd name="T32" fmla="*/ 695 w 735"/>
                <a:gd name="T33" fmla="*/ 70 h 1305"/>
                <a:gd name="T34" fmla="*/ 722 w 735"/>
                <a:gd name="T35" fmla="*/ 45 h 1305"/>
                <a:gd name="T36" fmla="*/ 748 w 735"/>
                <a:gd name="T37" fmla="*/ 26 h 1305"/>
                <a:gd name="T38" fmla="*/ 775 w 735"/>
                <a:gd name="T39" fmla="*/ 7 h 1305"/>
                <a:gd name="T40" fmla="*/ 801 w 735"/>
                <a:gd name="T41" fmla="*/ 0 h 1305"/>
                <a:gd name="T42" fmla="*/ 828 w 735"/>
                <a:gd name="T43" fmla="*/ 0 h 13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5"/>
                <a:gd name="T67" fmla="*/ 0 h 1305"/>
                <a:gd name="T68" fmla="*/ 735 w 735"/>
                <a:gd name="T69" fmla="*/ 1305 h 13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5" h="1305">
                  <a:moveTo>
                    <a:pt x="0" y="1305"/>
                  </a:moveTo>
                  <a:lnTo>
                    <a:pt x="23" y="1283"/>
                  </a:lnTo>
                  <a:lnTo>
                    <a:pt x="47" y="1249"/>
                  </a:lnTo>
                  <a:lnTo>
                    <a:pt x="70" y="1216"/>
                  </a:lnTo>
                  <a:lnTo>
                    <a:pt x="94" y="1177"/>
                  </a:lnTo>
                  <a:lnTo>
                    <a:pt x="135" y="1092"/>
                  </a:lnTo>
                  <a:lnTo>
                    <a:pt x="182" y="997"/>
                  </a:lnTo>
                  <a:lnTo>
                    <a:pt x="229" y="891"/>
                  </a:lnTo>
                  <a:lnTo>
                    <a:pt x="276" y="779"/>
                  </a:lnTo>
                  <a:lnTo>
                    <a:pt x="364" y="555"/>
                  </a:lnTo>
                  <a:lnTo>
                    <a:pt x="412" y="443"/>
                  </a:lnTo>
                  <a:lnTo>
                    <a:pt x="459" y="336"/>
                  </a:lnTo>
                  <a:lnTo>
                    <a:pt x="506" y="241"/>
                  </a:lnTo>
                  <a:lnTo>
                    <a:pt x="553" y="157"/>
                  </a:lnTo>
                  <a:lnTo>
                    <a:pt x="576" y="124"/>
                  </a:lnTo>
                  <a:lnTo>
                    <a:pt x="594" y="90"/>
                  </a:lnTo>
                  <a:lnTo>
                    <a:pt x="617" y="62"/>
                  </a:lnTo>
                  <a:lnTo>
                    <a:pt x="641" y="40"/>
                  </a:lnTo>
                  <a:lnTo>
                    <a:pt x="664" y="23"/>
                  </a:lnTo>
                  <a:lnTo>
                    <a:pt x="688" y="6"/>
                  </a:lnTo>
                  <a:lnTo>
                    <a:pt x="711" y="0"/>
                  </a:lnTo>
                  <a:lnTo>
                    <a:pt x="735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28"/>
            <p:cNvSpPr>
              <a:spLocks/>
            </p:cNvSpPr>
            <p:nvPr/>
          </p:nvSpPr>
          <p:spPr bwMode="auto">
            <a:xfrm>
              <a:off x="3401" y="898"/>
              <a:ext cx="835" cy="1635"/>
            </a:xfrm>
            <a:custGeom>
              <a:avLst/>
              <a:gdLst>
                <a:gd name="T0" fmla="*/ 0 w 741"/>
                <a:gd name="T1" fmla="*/ 0 h 1451"/>
                <a:gd name="T2" fmla="*/ 26 w 741"/>
                <a:gd name="T3" fmla="*/ 7 h 1451"/>
                <a:gd name="T4" fmla="*/ 53 w 741"/>
                <a:gd name="T5" fmla="*/ 19 h 1451"/>
                <a:gd name="T6" fmla="*/ 79 w 741"/>
                <a:gd name="T7" fmla="*/ 32 h 1451"/>
                <a:gd name="T8" fmla="*/ 106 w 741"/>
                <a:gd name="T9" fmla="*/ 57 h 1451"/>
                <a:gd name="T10" fmla="*/ 133 w 741"/>
                <a:gd name="T11" fmla="*/ 82 h 1451"/>
                <a:gd name="T12" fmla="*/ 159 w 741"/>
                <a:gd name="T13" fmla="*/ 114 h 1451"/>
                <a:gd name="T14" fmla="*/ 205 w 741"/>
                <a:gd name="T15" fmla="*/ 189 h 1451"/>
                <a:gd name="T16" fmla="*/ 258 w 741"/>
                <a:gd name="T17" fmla="*/ 284 h 1451"/>
                <a:gd name="T18" fmla="*/ 311 w 741"/>
                <a:gd name="T19" fmla="*/ 385 h 1451"/>
                <a:gd name="T20" fmla="*/ 364 w 741"/>
                <a:gd name="T21" fmla="*/ 499 h 1451"/>
                <a:gd name="T22" fmla="*/ 417 w 741"/>
                <a:gd name="T23" fmla="*/ 625 h 1451"/>
                <a:gd name="T24" fmla="*/ 470 w 741"/>
                <a:gd name="T25" fmla="*/ 752 h 1451"/>
                <a:gd name="T26" fmla="*/ 523 w 741"/>
                <a:gd name="T27" fmla="*/ 883 h 1451"/>
                <a:gd name="T28" fmla="*/ 623 w 741"/>
                <a:gd name="T29" fmla="*/ 1155 h 1451"/>
                <a:gd name="T30" fmla="*/ 676 w 741"/>
                <a:gd name="T31" fmla="*/ 1281 h 1451"/>
                <a:gd name="T32" fmla="*/ 729 w 741"/>
                <a:gd name="T33" fmla="*/ 1407 h 1451"/>
                <a:gd name="T34" fmla="*/ 782 w 741"/>
                <a:gd name="T35" fmla="*/ 1528 h 1451"/>
                <a:gd name="T36" fmla="*/ 835 w 741"/>
                <a:gd name="T37" fmla="*/ 1635 h 14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1"/>
                <a:gd name="T58" fmla="*/ 0 h 1451"/>
                <a:gd name="T59" fmla="*/ 741 w 741"/>
                <a:gd name="T60" fmla="*/ 1451 h 14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1" h="1451">
                  <a:moveTo>
                    <a:pt x="0" y="0"/>
                  </a:moveTo>
                  <a:lnTo>
                    <a:pt x="23" y="6"/>
                  </a:lnTo>
                  <a:lnTo>
                    <a:pt x="47" y="17"/>
                  </a:lnTo>
                  <a:lnTo>
                    <a:pt x="70" y="28"/>
                  </a:lnTo>
                  <a:lnTo>
                    <a:pt x="94" y="51"/>
                  </a:lnTo>
                  <a:lnTo>
                    <a:pt x="118" y="73"/>
                  </a:lnTo>
                  <a:lnTo>
                    <a:pt x="141" y="101"/>
                  </a:lnTo>
                  <a:lnTo>
                    <a:pt x="182" y="168"/>
                  </a:lnTo>
                  <a:lnTo>
                    <a:pt x="229" y="252"/>
                  </a:lnTo>
                  <a:lnTo>
                    <a:pt x="276" y="342"/>
                  </a:lnTo>
                  <a:lnTo>
                    <a:pt x="323" y="443"/>
                  </a:lnTo>
                  <a:lnTo>
                    <a:pt x="370" y="555"/>
                  </a:lnTo>
                  <a:lnTo>
                    <a:pt x="417" y="667"/>
                  </a:lnTo>
                  <a:lnTo>
                    <a:pt x="464" y="784"/>
                  </a:lnTo>
                  <a:lnTo>
                    <a:pt x="553" y="1025"/>
                  </a:lnTo>
                  <a:lnTo>
                    <a:pt x="600" y="1137"/>
                  </a:lnTo>
                  <a:lnTo>
                    <a:pt x="647" y="1249"/>
                  </a:lnTo>
                  <a:lnTo>
                    <a:pt x="694" y="1356"/>
                  </a:lnTo>
                  <a:lnTo>
                    <a:pt x="741" y="145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29"/>
            <p:cNvSpPr>
              <a:spLocks/>
            </p:cNvSpPr>
            <p:nvPr/>
          </p:nvSpPr>
          <p:spPr bwMode="auto">
            <a:xfrm>
              <a:off x="1738" y="2103"/>
              <a:ext cx="835" cy="190"/>
            </a:xfrm>
            <a:custGeom>
              <a:avLst/>
              <a:gdLst>
                <a:gd name="T0" fmla="*/ 0 w 741"/>
                <a:gd name="T1" fmla="*/ 190 h 168"/>
                <a:gd name="T2" fmla="*/ 212 w 741"/>
                <a:gd name="T3" fmla="*/ 133 h 168"/>
                <a:gd name="T4" fmla="*/ 417 w 741"/>
                <a:gd name="T5" fmla="*/ 76 h 168"/>
                <a:gd name="T6" fmla="*/ 524 w 741"/>
                <a:gd name="T7" fmla="*/ 51 h 168"/>
                <a:gd name="T8" fmla="*/ 630 w 741"/>
                <a:gd name="T9" fmla="*/ 25 h 168"/>
                <a:gd name="T10" fmla="*/ 729 w 741"/>
                <a:gd name="T11" fmla="*/ 12 h 168"/>
                <a:gd name="T12" fmla="*/ 835 w 741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1"/>
                <a:gd name="T22" fmla="*/ 0 h 168"/>
                <a:gd name="T23" fmla="*/ 741 w 741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1" h="168">
                  <a:moveTo>
                    <a:pt x="0" y="168"/>
                  </a:moveTo>
                  <a:lnTo>
                    <a:pt x="188" y="118"/>
                  </a:lnTo>
                  <a:lnTo>
                    <a:pt x="370" y="67"/>
                  </a:lnTo>
                  <a:lnTo>
                    <a:pt x="465" y="45"/>
                  </a:lnTo>
                  <a:lnTo>
                    <a:pt x="559" y="22"/>
                  </a:lnTo>
                  <a:lnTo>
                    <a:pt x="647" y="11"/>
                  </a:lnTo>
                  <a:lnTo>
                    <a:pt x="741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0"/>
            <p:cNvSpPr>
              <a:spLocks/>
            </p:cNvSpPr>
            <p:nvPr/>
          </p:nvSpPr>
          <p:spPr bwMode="auto">
            <a:xfrm>
              <a:off x="2573" y="2103"/>
              <a:ext cx="828" cy="95"/>
            </a:xfrm>
            <a:custGeom>
              <a:avLst/>
              <a:gdLst>
                <a:gd name="T0" fmla="*/ 0 w 735"/>
                <a:gd name="T1" fmla="*/ 0 h 84"/>
                <a:gd name="T2" fmla="*/ 106 w 735"/>
                <a:gd name="T3" fmla="*/ 0 h 84"/>
                <a:gd name="T4" fmla="*/ 205 w 735"/>
                <a:gd name="T5" fmla="*/ 7 h 84"/>
                <a:gd name="T6" fmla="*/ 311 w 735"/>
                <a:gd name="T7" fmla="*/ 19 h 84"/>
                <a:gd name="T8" fmla="*/ 410 w 735"/>
                <a:gd name="T9" fmla="*/ 32 h 84"/>
                <a:gd name="T10" fmla="*/ 623 w 735"/>
                <a:gd name="T11" fmla="*/ 63 h 84"/>
                <a:gd name="T12" fmla="*/ 722 w 735"/>
                <a:gd name="T13" fmla="*/ 83 h 84"/>
                <a:gd name="T14" fmla="*/ 828 w 735"/>
                <a:gd name="T15" fmla="*/ 95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5"/>
                <a:gd name="T25" fmla="*/ 0 h 84"/>
                <a:gd name="T26" fmla="*/ 735 w 735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5" h="84">
                  <a:moveTo>
                    <a:pt x="0" y="0"/>
                  </a:moveTo>
                  <a:lnTo>
                    <a:pt x="94" y="0"/>
                  </a:lnTo>
                  <a:lnTo>
                    <a:pt x="182" y="6"/>
                  </a:lnTo>
                  <a:lnTo>
                    <a:pt x="276" y="17"/>
                  </a:lnTo>
                  <a:lnTo>
                    <a:pt x="364" y="28"/>
                  </a:lnTo>
                  <a:lnTo>
                    <a:pt x="553" y="56"/>
                  </a:lnTo>
                  <a:lnTo>
                    <a:pt x="641" y="73"/>
                  </a:lnTo>
                  <a:lnTo>
                    <a:pt x="735" y="84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1"/>
            <p:cNvSpPr>
              <a:spLocks/>
            </p:cNvSpPr>
            <p:nvPr/>
          </p:nvSpPr>
          <p:spPr bwMode="auto">
            <a:xfrm>
              <a:off x="3401" y="2198"/>
              <a:ext cx="835" cy="70"/>
            </a:xfrm>
            <a:custGeom>
              <a:avLst/>
              <a:gdLst>
                <a:gd name="T0" fmla="*/ 0 w 741"/>
                <a:gd name="T1" fmla="*/ 0 h 62"/>
                <a:gd name="T2" fmla="*/ 417 w 741"/>
                <a:gd name="T3" fmla="*/ 38 h 62"/>
                <a:gd name="T4" fmla="*/ 835 w 741"/>
                <a:gd name="T5" fmla="*/ 70 h 62"/>
                <a:gd name="T6" fmla="*/ 0 60000 65536"/>
                <a:gd name="T7" fmla="*/ 0 60000 65536"/>
                <a:gd name="T8" fmla="*/ 0 60000 65536"/>
                <a:gd name="T9" fmla="*/ 0 w 741"/>
                <a:gd name="T10" fmla="*/ 0 h 62"/>
                <a:gd name="T11" fmla="*/ 741 w 74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1" h="62">
                  <a:moveTo>
                    <a:pt x="0" y="0"/>
                  </a:moveTo>
                  <a:lnTo>
                    <a:pt x="370" y="34"/>
                  </a:lnTo>
                  <a:lnTo>
                    <a:pt x="741" y="62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32"/>
            <p:cNvSpPr>
              <a:spLocks/>
            </p:cNvSpPr>
            <p:nvPr/>
          </p:nvSpPr>
          <p:spPr bwMode="auto">
            <a:xfrm>
              <a:off x="1738" y="1914"/>
              <a:ext cx="835" cy="19"/>
            </a:xfrm>
            <a:custGeom>
              <a:avLst/>
              <a:gdLst>
                <a:gd name="T0" fmla="*/ 0 w 741"/>
                <a:gd name="T1" fmla="*/ 19 h 17"/>
                <a:gd name="T2" fmla="*/ 417 w 741"/>
                <a:gd name="T3" fmla="*/ 7 h 17"/>
                <a:gd name="T4" fmla="*/ 630 w 741"/>
                <a:gd name="T5" fmla="*/ 0 h 17"/>
                <a:gd name="T6" fmla="*/ 835 w 74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1"/>
                <a:gd name="T13" fmla="*/ 0 h 17"/>
                <a:gd name="T14" fmla="*/ 741 w 74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1" h="17">
                  <a:moveTo>
                    <a:pt x="0" y="17"/>
                  </a:moveTo>
                  <a:lnTo>
                    <a:pt x="370" y="6"/>
                  </a:lnTo>
                  <a:lnTo>
                    <a:pt x="559" y="0"/>
                  </a:lnTo>
                  <a:lnTo>
                    <a:pt x="741" y="0"/>
                  </a:lnTo>
                </a:path>
              </a:pathLst>
            </a:custGeom>
            <a:noFill/>
            <a:ln w="38100" cmpd="sng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33"/>
            <p:cNvSpPr>
              <a:spLocks/>
            </p:cNvSpPr>
            <p:nvPr/>
          </p:nvSpPr>
          <p:spPr bwMode="auto">
            <a:xfrm>
              <a:off x="2573" y="1914"/>
              <a:ext cx="828" cy="44"/>
            </a:xfrm>
            <a:custGeom>
              <a:avLst/>
              <a:gdLst>
                <a:gd name="T0" fmla="*/ 0 w 735"/>
                <a:gd name="T1" fmla="*/ 0 h 39"/>
                <a:gd name="T2" fmla="*/ 205 w 735"/>
                <a:gd name="T3" fmla="*/ 7 h 39"/>
                <a:gd name="T4" fmla="*/ 410 w 735"/>
                <a:gd name="T5" fmla="*/ 19 h 39"/>
                <a:gd name="T6" fmla="*/ 623 w 735"/>
                <a:gd name="T7" fmla="*/ 32 h 39"/>
                <a:gd name="T8" fmla="*/ 828 w 735"/>
                <a:gd name="T9" fmla="*/ 4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39"/>
                <a:gd name="T17" fmla="*/ 735 w 7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39">
                  <a:moveTo>
                    <a:pt x="0" y="0"/>
                  </a:moveTo>
                  <a:lnTo>
                    <a:pt x="182" y="6"/>
                  </a:lnTo>
                  <a:lnTo>
                    <a:pt x="364" y="17"/>
                  </a:lnTo>
                  <a:lnTo>
                    <a:pt x="553" y="28"/>
                  </a:lnTo>
                  <a:lnTo>
                    <a:pt x="735" y="39"/>
                  </a:lnTo>
                </a:path>
              </a:pathLst>
            </a:custGeom>
            <a:noFill/>
            <a:ln w="38100" cmpd="sng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34"/>
            <p:cNvSpPr>
              <a:spLocks/>
            </p:cNvSpPr>
            <p:nvPr/>
          </p:nvSpPr>
          <p:spPr bwMode="auto">
            <a:xfrm>
              <a:off x="3401" y="1958"/>
              <a:ext cx="835" cy="26"/>
            </a:xfrm>
            <a:custGeom>
              <a:avLst/>
              <a:gdLst>
                <a:gd name="T0" fmla="*/ 0 w 741"/>
                <a:gd name="T1" fmla="*/ 0 h 23"/>
                <a:gd name="T2" fmla="*/ 417 w 741"/>
                <a:gd name="T3" fmla="*/ 12 h 23"/>
                <a:gd name="T4" fmla="*/ 835 w 741"/>
                <a:gd name="T5" fmla="*/ 26 h 23"/>
                <a:gd name="T6" fmla="*/ 0 60000 65536"/>
                <a:gd name="T7" fmla="*/ 0 60000 65536"/>
                <a:gd name="T8" fmla="*/ 0 60000 65536"/>
                <a:gd name="T9" fmla="*/ 0 w 741"/>
                <a:gd name="T10" fmla="*/ 0 h 23"/>
                <a:gd name="T11" fmla="*/ 741 w 74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1" h="23">
                  <a:moveTo>
                    <a:pt x="0" y="0"/>
                  </a:moveTo>
                  <a:lnTo>
                    <a:pt x="370" y="11"/>
                  </a:lnTo>
                  <a:lnTo>
                    <a:pt x="741" y="23"/>
                  </a:lnTo>
                </a:path>
              </a:pathLst>
            </a:custGeom>
            <a:noFill/>
            <a:ln w="38100" cmpd="sng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35"/>
            <p:cNvSpPr>
              <a:spLocks/>
            </p:cNvSpPr>
            <p:nvPr/>
          </p:nvSpPr>
          <p:spPr bwMode="auto">
            <a:xfrm>
              <a:off x="1685" y="2482"/>
              <a:ext cx="105" cy="102"/>
            </a:xfrm>
            <a:custGeom>
              <a:avLst/>
              <a:gdLst>
                <a:gd name="T0" fmla="*/ 53 w 94"/>
                <a:gd name="T1" fmla="*/ 0 h 90"/>
                <a:gd name="T2" fmla="*/ 105 w 94"/>
                <a:gd name="T3" fmla="*/ 51 h 90"/>
                <a:gd name="T4" fmla="*/ 53 w 94"/>
                <a:gd name="T5" fmla="*/ 102 h 90"/>
                <a:gd name="T6" fmla="*/ 0 w 94"/>
                <a:gd name="T7" fmla="*/ 51 h 90"/>
                <a:gd name="T8" fmla="*/ 53 w 9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0"/>
                <a:gd name="T17" fmla="*/ 94 w 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0">
                  <a:moveTo>
                    <a:pt x="47" y="0"/>
                  </a:moveTo>
                  <a:lnTo>
                    <a:pt x="94" y="45"/>
                  </a:lnTo>
                  <a:lnTo>
                    <a:pt x="47" y="90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36"/>
            <p:cNvSpPr>
              <a:spLocks/>
            </p:cNvSpPr>
            <p:nvPr/>
          </p:nvSpPr>
          <p:spPr bwMode="auto">
            <a:xfrm>
              <a:off x="2520" y="2319"/>
              <a:ext cx="105" cy="100"/>
            </a:xfrm>
            <a:custGeom>
              <a:avLst/>
              <a:gdLst>
                <a:gd name="T0" fmla="*/ 53 w 94"/>
                <a:gd name="T1" fmla="*/ 0 h 89"/>
                <a:gd name="T2" fmla="*/ 105 w 94"/>
                <a:gd name="T3" fmla="*/ 49 h 89"/>
                <a:gd name="T4" fmla="*/ 53 w 94"/>
                <a:gd name="T5" fmla="*/ 100 h 89"/>
                <a:gd name="T6" fmla="*/ 0 w 94"/>
                <a:gd name="T7" fmla="*/ 49 h 89"/>
                <a:gd name="T8" fmla="*/ 53 w 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9"/>
                <a:gd name="T17" fmla="*/ 94 w 9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9">
                  <a:moveTo>
                    <a:pt x="47" y="0"/>
                  </a:moveTo>
                  <a:lnTo>
                    <a:pt x="94" y="44"/>
                  </a:lnTo>
                  <a:lnTo>
                    <a:pt x="47" y="89"/>
                  </a:lnTo>
                  <a:lnTo>
                    <a:pt x="0" y="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37"/>
            <p:cNvSpPr>
              <a:spLocks/>
            </p:cNvSpPr>
            <p:nvPr/>
          </p:nvSpPr>
          <p:spPr bwMode="auto">
            <a:xfrm>
              <a:off x="3348" y="848"/>
              <a:ext cx="106" cy="100"/>
            </a:xfrm>
            <a:custGeom>
              <a:avLst/>
              <a:gdLst>
                <a:gd name="T0" fmla="*/ 53 w 94"/>
                <a:gd name="T1" fmla="*/ 0 h 89"/>
                <a:gd name="T2" fmla="*/ 106 w 94"/>
                <a:gd name="T3" fmla="*/ 49 h 89"/>
                <a:gd name="T4" fmla="*/ 53 w 94"/>
                <a:gd name="T5" fmla="*/ 100 h 89"/>
                <a:gd name="T6" fmla="*/ 0 w 94"/>
                <a:gd name="T7" fmla="*/ 49 h 89"/>
                <a:gd name="T8" fmla="*/ 53 w 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9"/>
                <a:gd name="T17" fmla="*/ 94 w 9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9">
                  <a:moveTo>
                    <a:pt x="47" y="0"/>
                  </a:moveTo>
                  <a:lnTo>
                    <a:pt x="94" y="44"/>
                  </a:lnTo>
                  <a:lnTo>
                    <a:pt x="47" y="89"/>
                  </a:lnTo>
                  <a:lnTo>
                    <a:pt x="0" y="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38"/>
            <p:cNvSpPr>
              <a:spLocks/>
            </p:cNvSpPr>
            <p:nvPr/>
          </p:nvSpPr>
          <p:spPr bwMode="auto">
            <a:xfrm>
              <a:off x="4183" y="2482"/>
              <a:ext cx="106" cy="102"/>
            </a:xfrm>
            <a:custGeom>
              <a:avLst/>
              <a:gdLst>
                <a:gd name="T0" fmla="*/ 53 w 94"/>
                <a:gd name="T1" fmla="*/ 0 h 90"/>
                <a:gd name="T2" fmla="*/ 106 w 94"/>
                <a:gd name="T3" fmla="*/ 51 h 90"/>
                <a:gd name="T4" fmla="*/ 53 w 94"/>
                <a:gd name="T5" fmla="*/ 102 h 90"/>
                <a:gd name="T6" fmla="*/ 0 w 94"/>
                <a:gd name="T7" fmla="*/ 51 h 90"/>
                <a:gd name="T8" fmla="*/ 53 w 9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0"/>
                <a:gd name="T17" fmla="*/ 94 w 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0">
                  <a:moveTo>
                    <a:pt x="47" y="0"/>
                  </a:moveTo>
                  <a:lnTo>
                    <a:pt x="94" y="45"/>
                  </a:lnTo>
                  <a:lnTo>
                    <a:pt x="47" y="90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39"/>
            <p:cNvSpPr>
              <a:spLocks noChangeArrowheads="1"/>
            </p:cNvSpPr>
            <p:nvPr/>
          </p:nvSpPr>
          <p:spPr bwMode="auto">
            <a:xfrm>
              <a:off x="1685" y="2242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Rectangle 40"/>
            <p:cNvSpPr>
              <a:spLocks noChangeArrowheads="1"/>
            </p:cNvSpPr>
            <p:nvPr/>
          </p:nvSpPr>
          <p:spPr bwMode="auto">
            <a:xfrm>
              <a:off x="2520" y="2053"/>
              <a:ext cx="99" cy="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Rectangle 41"/>
            <p:cNvSpPr>
              <a:spLocks noChangeArrowheads="1"/>
            </p:cNvSpPr>
            <p:nvPr/>
          </p:nvSpPr>
          <p:spPr bwMode="auto">
            <a:xfrm>
              <a:off x="3348" y="2147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Rectangle 42"/>
            <p:cNvSpPr>
              <a:spLocks noChangeArrowheads="1"/>
            </p:cNvSpPr>
            <p:nvPr/>
          </p:nvSpPr>
          <p:spPr bwMode="auto">
            <a:xfrm>
              <a:off x="4183" y="2217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43"/>
            <p:cNvSpPr>
              <a:spLocks/>
            </p:cNvSpPr>
            <p:nvPr/>
          </p:nvSpPr>
          <p:spPr bwMode="auto">
            <a:xfrm>
              <a:off x="1685" y="1883"/>
              <a:ext cx="105" cy="101"/>
            </a:xfrm>
            <a:custGeom>
              <a:avLst/>
              <a:gdLst>
                <a:gd name="T0" fmla="*/ 53 w 94"/>
                <a:gd name="T1" fmla="*/ 0 h 90"/>
                <a:gd name="T2" fmla="*/ 105 w 94"/>
                <a:gd name="T3" fmla="*/ 101 h 90"/>
                <a:gd name="T4" fmla="*/ 0 w 94"/>
                <a:gd name="T5" fmla="*/ 101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44"/>
            <p:cNvSpPr>
              <a:spLocks/>
            </p:cNvSpPr>
            <p:nvPr/>
          </p:nvSpPr>
          <p:spPr bwMode="auto">
            <a:xfrm>
              <a:off x="2520" y="1863"/>
              <a:ext cx="105" cy="102"/>
            </a:xfrm>
            <a:custGeom>
              <a:avLst/>
              <a:gdLst>
                <a:gd name="T0" fmla="*/ 53 w 94"/>
                <a:gd name="T1" fmla="*/ 0 h 90"/>
                <a:gd name="T2" fmla="*/ 105 w 94"/>
                <a:gd name="T3" fmla="*/ 102 h 90"/>
                <a:gd name="T4" fmla="*/ 0 w 94"/>
                <a:gd name="T5" fmla="*/ 102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45"/>
            <p:cNvSpPr>
              <a:spLocks/>
            </p:cNvSpPr>
            <p:nvPr/>
          </p:nvSpPr>
          <p:spPr bwMode="auto">
            <a:xfrm>
              <a:off x="3348" y="1907"/>
              <a:ext cx="106" cy="102"/>
            </a:xfrm>
            <a:custGeom>
              <a:avLst/>
              <a:gdLst>
                <a:gd name="T0" fmla="*/ 53 w 94"/>
                <a:gd name="T1" fmla="*/ 0 h 90"/>
                <a:gd name="T2" fmla="*/ 106 w 94"/>
                <a:gd name="T3" fmla="*/ 102 h 90"/>
                <a:gd name="T4" fmla="*/ 0 w 94"/>
                <a:gd name="T5" fmla="*/ 102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46"/>
            <p:cNvSpPr>
              <a:spLocks/>
            </p:cNvSpPr>
            <p:nvPr/>
          </p:nvSpPr>
          <p:spPr bwMode="auto">
            <a:xfrm>
              <a:off x="4183" y="1933"/>
              <a:ext cx="106" cy="101"/>
            </a:xfrm>
            <a:custGeom>
              <a:avLst/>
              <a:gdLst>
                <a:gd name="T0" fmla="*/ 53 w 94"/>
                <a:gd name="T1" fmla="*/ 0 h 89"/>
                <a:gd name="T2" fmla="*/ 106 w 94"/>
                <a:gd name="T3" fmla="*/ 101 h 89"/>
                <a:gd name="T4" fmla="*/ 0 w 94"/>
                <a:gd name="T5" fmla="*/ 101 h 89"/>
                <a:gd name="T6" fmla="*/ 53 w 94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89"/>
                <a:gd name="T14" fmla="*/ 94 w 94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89">
                  <a:moveTo>
                    <a:pt x="47" y="0"/>
                  </a:moveTo>
                  <a:lnTo>
                    <a:pt x="94" y="89"/>
                  </a:lnTo>
                  <a:lnTo>
                    <a:pt x="0" y="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6" name="Rectangle 106"/>
          <p:cNvSpPr>
            <a:spLocks noChangeArrowheads="1"/>
          </p:cNvSpPr>
          <p:nvPr/>
        </p:nvSpPr>
        <p:spPr bwMode="auto">
          <a:xfrm>
            <a:off x="1781652" y="2816225"/>
            <a:ext cx="902811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Aft>
                <a:spcPct val="60000"/>
              </a:spcAft>
            </a:pPr>
            <a:r>
              <a:rPr lang="en-US" sz="2100" b="1" dirty="0" smtClean="0">
                <a:solidFill>
                  <a:srgbClr val="00B050"/>
                </a:solidFill>
              </a:rPr>
              <a:t>North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>
              <a:spcAft>
                <a:spcPct val="60000"/>
              </a:spcAft>
            </a:pPr>
            <a:r>
              <a:rPr lang="en-US" sz="2100" b="1" dirty="0" smtClean="0">
                <a:solidFill>
                  <a:schemeClr val="tx2"/>
                </a:solidFill>
              </a:rPr>
              <a:t>West</a:t>
            </a:r>
            <a:endParaRPr lang="en-US" sz="2100" b="1" dirty="0">
              <a:solidFill>
                <a:schemeClr val="tx2"/>
              </a:solidFill>
            </a:endParaRPr>
          </a:p>
          <a:p>
            <a:pPr algn="r">
              <a:spcAft>
                <a:spcPct val="600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East</a:t>
            </a:r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1681163" y="1147763"/>
            <a:ext cx="3267075" cy="1473200"/>
            <a:chOff x="1059" y="723"/>
            <a:chExt cx="2058" cy="928"/>
          </a:xfrm>
        </p:grpSpPr>
        <p:sp>
          <p:nvSpPr>
            <p:cNvPr id="31753" name="Rectangle 107"/>
            <p:cNvSpPr>
              <a:spLocks noChangeArrowheads="1"/>
            </p:cNvSpPr>
            <p:nvPr/>
          </p:nvSpPr>
          <p:spPr bwMode="auto">
            <a:xfrm>
              <a:off x="1965" y="849"/>
              <a:ext cx="115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ct val="65000"/>
                </a:spcAft>
              </a:pPr>
              <a:r>
                <a:rPr lang="en-US" sz="2100" b="1" dirty="0">
                  <a:solidFill>
                    <a:srgbClr val="000066"/>
                  </a:solidFill>
                </a:rPr>
                <a:t>(avoid “key” </a:t>
              </a:r>
              <a:br>
                <a:rPr lang="en-US" sz="2100" b="1" dirty="0">
                  <a:solidFill>
                    <a:srgbClr val="000066"/>
                  </a:solidFill>
                </a:rPr>
              </a:br>
              <a:r>
                <a:rPr lang="en-US" sz="2100" b="1" dirty="0">
                  <a:solidFill>
                    <a:srgbClr val="000066"/>
                  </a:solidFill>
                </a:rPr>
                <a:t>boxes when</a:t>
              </a:r>
              <a:br>
                <a:rPr lang="en-US" sz="2100" b="1" dirty="0">
                  <a:solidFill>
                    <a:srgbClr val="000066"/>
                  </a:solidFill>
                </a:rPr>
              </a:br>
              <a:r>
                <a:rPr lang="en-US" sz="2100" b="1" dirty="0">
                  <a:solidFill>
                    <a:srgbClr val="000066"/>
                  </a:solidFill>
                </a:rPr>
                <a:t>possible)</a:t>
              </a:r>
            </a:p>
          </p:txBody>
        </p:sp>
        <p:sp>
          <p:nvSpPr>
            <p:cNvPr id="31754" name="AutoShape 108"/>
            <p:cNvSpPr>
              <a:spLocks noChangeArrowheads="1"/>
            </p:cNvSpPr>
            <p:nvPr/>
          </p:nvSpPr>
          <p:spPr bwMode="auto">
            <a:xfrm>
              <a:off x="1059" y="723"/>
              <a:ext cx="928" cy="928"/>
            </a:xfrm>
            <a:custGeom>
              <a:avLst/>
              <a:gdLst>
                <a:gd name="T0" fmla="*/ 20 w 21600"/>
                <a:gd name="T1" fmla="*/ 0 h 21600"/>
                <a:gd name="T2" fmla="*/ 6 w 21600"/>
                <a:gd name="T3" fmla="*/ 6 h 21600"/>
                <a:gd name="T4" fmla="*/ 0 w 21600"/>
                <a:gd name="T5" fmla="*/ 20 h 21600"/>
                <a:gd name="T6" fmla="*/ 6 w 21600"/>
                <a:gd name="T7" fmla="*/ 34 h 21600"/>
                <a:gd name="T8" fmla="*/ 20 w 21600"/>
                <a:gd name="T9" fmla="*/ 40 h 21600"/>
                <a:gd name="T10" fmla="*/ 34 w 21600"/>
                <a:gd name="T11" fmla="*/ 34 h 21600"/>
                <a:gd name="T12" fmla="*/ 40 w 21600"/>
                <a:gd name="T13" fmla="*/ 20 h 21600"/>
                <a:gd name="T14" fmla="*/ 34 w 21600"/>
                <a:gd name="T15" fmla="*/ 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6 h 21600"/>
                <a:gd name="T26" fmla="*/ 18434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97" y="16861"/>
                  </a:moveTo>
                  <a:cubicBezTo>
                    <a:pt x="19341" y="15171"/>
                    <a:pt x="20134" y="13022"/>
                    <a:pt x="20134" y="10800"/>
                  </a:cubicBezTo>
                  <a:cubicBezTo>
                    <a:pt x="20134" y="5644"/>
                    <a:pt x="15955" y="1466"/>
                    <a:pt x="10800" y="1466"/>
                  </a:cubicBezTo>
                  <a:cubicBezTo>
                    <a:pt x="8577" y="1465"/>
                    <a:pt x="6428" y="2258"/>
                    <a:pt x="4738" y="3702"/>
                  </a:cubicBezTo>
                  <a:close/>
                  <a:moveTo>
                    <a:pt x="3702" y="4738"/>
                  </a:moveTo>
                  <a:cubicBezTo>
                    <a:pt x="2258" y="6428"/>
                    <a:pt x="1466" y="8577"/>
                    <a:pt x="1466" y="10799"/>
                  </a:cubicBezTo>
                  <a:cubicBezTo>
                    <a:pt x="1466" y="15955"/>
                    <a:pt x="5644" y="20134"/>
                    <a:pt x="10800" y="20134"/>
                  </a:cubicBezTo>
                  <a:cubicBezTo>
                    <a:pt x="13022" y="20134"/>
                    <a:pt x="15171" y="19341"/>
                    <a:pt x="16861" y="17897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752" name="Rectangle 116"/>
          <p:cNvSpPr>
            <a:spLocks noChangeArrowheads="1"/>
          </p:cNvSpPr>
          <p:nvPr/>
        </p:nvSpPr>
        <p:spPr bwMode="auto">
          <a:xfrm>
            <a:off x="1549400" y="4365625"/>
            <a:ext cx="626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5F5F5F"/>
                </a:solidFill>
              </a:rPr>
              <a:t>TURN OFF </a:t>
            </a:r>
            <a:r>
              <a:rPr lang="en-US" sz="1600" b="1" i="1">
                <a:solidFill>
                  <a:srgbClr val="5F5F5F"/>
                </a:solidFill>
              </a:rPr>
              <a:t>autoscale</a:t>
            </a:r>
            <a:r>
              <a:rPr lang="en-US" sz="1600" b="1">
                <a:solidFill>
                  <a:srgbClr val="5F5F5F"/>
                </a:solidFill>
              </a:rPr>
              <a:t>.  Fill slide well; use empty space cleverly.</a:t>
            </a:r>
          </a:p>
        </p:txBody>
      </p:sp>
      <p:sp>
        <p:nvSpPr>
          <p:cNvPr id="87" name="Rectangle 76"/>
          <p:cNvSpPr>
            <a:spLocks noChangeArrowheads="1"/>
          </p:cNvSpPr>
          <p:nvPr/>
        </p:nvSpPr>
        <p:spPr bwMode="auto">
          <a:xfrm>
            <a:off x="5886450" y="1139825"/>
            <a:ext cx="2173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2" tIns="45711" rIns="91422" bIns="45711">
            <a:spAutoFit/>
          </a:bodyPr>
          <a:lstStyle/>
          <a:p>
            <a:pPr algn="l">
              <a:defRPr/>
            </a:pPr>
            <a:r>
              <a:rPr lang="en-US" sz="2000" b="1" dirty="0"/>
              <a:t>ALWAYS  </a:t>
            </a:r>
            <a:r>
              <a:rPr lang="en-US" sz="2000" b="1" dirty="0" smtClean="0"/>
              <a:t>use</a:t>
            </a:r>
            <a:endParaRPr lang="en-US" sz="2000" b="1" dirty="0"/>
          </a:p>
          <a:p>
            <a:pPr algn="l">
              <a:defRPr/>
            </a:pPr>
            <a:r>
              <a:rPr lang="en-US" sz="2000" b="1" dirty="0"/>
              <a:t>thick lines (3 </a:t>
            </a:r>
            <a:r>
              <a:rPr lang="en-US" sz="2000" b="1" dirty="0" err="1"/>
              <a:t>pt</a:t>
            </a:r>
            <a:r>
              <a:rPr lang="en-US" sz="2000" b="1" dirty="0"/>
              <a:t>)</a:t>
            </a:r>
          </a:p>
          <a:p>
            <a:pPr algn="l">
              <a:defRPr/>
            </a:pPr>
            <a:r>
              <a:rPr lang="en-US" sz="2000" b="1" dirty="0"/>
              <a:t>&amp; strong colors.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586" grpId="0" autoUpdateAnimBg="0"/>
      <p:bldP spid="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sonochem i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025525"/>
            <a:ext cx="726916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066925" y="244475"/>
            <a:ext cx="5008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000099"/>
                </a:solidFill>
              </a:rPr>
              <a:t>The Islands of Chemistry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3675" y="5834063"/>
            <a:ext cx="3546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/>
              <a:t>(3 D plots can work,</a:t>
            </a:r>
          </a:p>
          <a:p>
            <a:r>
              <a:rPr lang="en-US" sz="2800" b="1" i="1"/>
              <a:t>if done well.)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098550" y="241300"/>
            <a:ext cx="6950075" cy="5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6029" rIns="92055" bIns="46029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Micrographs Can Project </a:t>
            </a:r>
            <a:r>
              <a:rPr lang="en-US" sz="3200" b="1" dirty="0" smtClean="0">
                <a:solidFill>
                  <a:srgbClr val="000099"/>
                </a:solidFill>
              </a:rPr>
              <a:t>Well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54690" y="1259796"/>
            <a:ext cx="4705419" cy="50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2" tIns="45711" rIns="91422" bIns="45711">
            <a:spAutoFit/>
          </a:bodyPr>
          <a:lstStyle/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/>
              <a:t>Give information with image:</a:t>
            </a:r>
            <a:r>
              <a:rPr lang="en-US" sz="900" b="1" dirty="0"/>
              <a:t/>
            </a:r>
            <a:br>
              <a:rPr lang="en-US" sz="900" b="1" dirty="0"/>
            </a:br>
            <a:r>
              <a:rPr lang="en-US" sz="900" b="1" dirty="0"/>
              <a:t/>
            </a:r>
            <a:br>
              <a:rPr lang="en-US" sz="900" b="1" dirty="0"/>
            </a:br>
            <a:r>
              <a:rPr lang="en-US" sz="2200" b="1" dirty="0"/>
              <a:t>      Amorphous Fe</a:t>
            </a:r>
            <a:br>
              <a:rPr lang="en-US" sz="2200" b="1" dirty="0"/>
            </a:br>
            <a:r>
              <a:rPr lang="en-US" sz="2200" b="1" dirty="0"/>
              <a:t>       </a:t>
            </a:r>
            <a:r>
              <a:rPr lang="en-US" sz="2200" dirty="0"/>
              <a:t>Sonicated Fe(CO)</a:t>
            </a:r>
            <a:r>
              <a:rPr lang="en-US" sz="2200" baseline="-25000" dirty="0"/>
              <a:t>5 </a:t>
            </a:r>
            <a:br>
              <a:rPr lang="en-US" sz="2200" baseline="-25000" dirty="0"/>
            </a:br>
            <a:r>
              <a:rPr lang="en-US" sz="2200" b="1" baseline="-25000" dirty="0"/>
              <a:t>          </a:t>
            </a:r>
            <a:r>
              <a:rPr lang="en-US" sz="2200" dirty="0"/>
              <a:t>in C</a:t>
            </a:r>
            <a:r>
              <a:rPr lang="en-US" sz="2200" baseline="-25000" dirty="0"/>
              <a:t>16</a:t>
            </a:r>
            <a:r>
              <a:rPr lang="en-US" sz="2200" dirty="0"/>
              <a:t>H</a:t>
            </a:r>
            <a:r>
              <a:rPr lang="en-US" sz="2200" baseline="-25000" dirty="0"/>
              <a:t>34</a:t>
            </a:r>
            <a:r>
              <a:rPr lang="en-US" sz="2200" dirty="0"/>
              <a:t>,  under Ar, </a:t>
            </a:r>
            <a:br>
              <a:rPr lang="en-US" sz="2200" dirty="0"/>
            </a:br>
            <a:r>
              <a:rPr lang="en-US" sz="2200" dirty="0"/>
              <a:t>       25</a:t>
            </a:r>
            <a:r>
              <a:rPr lang="en-US" sz="2200" baseline="30000" dirty="0"/>
              <a:t>o</a:t>
            </a:r>
            <a:r>
              <a:rPr lang="en-US" sz="2200" dirty="0"/>
              <a:t>C, 20 KHz, 80 </a:t>
            </a:r>
            <a:r>
              <a:rPr lang="en-US" sz="2200" dirty="0" smtClean="0"/>
              <a:t>W</a:t>
            </a: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600" dirty="0"/>
          </a:p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u="sng" dirty="0">
                <a:solidFill>
                  <a:schemeClr val="accent1"/>
                </a:solidFill>
              </a:rPr>
              <a:t>ALWAYS</a:t>
            </a:r>
            <a:r>
              <a:rPr lang="en-US" sz="2200" b="1" dirty="0"/>
              <a:t> provide size scale.</a:t>
            </a:r>
          </a:p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 smtClean="0"/>
              <a:t>Too high resolution images</a:t>
            </a:r>
            <a:br>
              <a:rPr lang="en-US" sz="2200" b="1" dirty="0" smtClean="0"/>
            </a:br>
            <a:r>
              <a:rPr lang="en-US" sz="2200" b="1" dirty="0" smtClean="0"/>
              <a:t>will </a:t>
            </a:r>
            <a:r>
              <a:rPr lang="en-US" sz="2200" b="1" dirty="0"/>
              <a:t>slow </a:t>
            </a:r>
            <a:r>
              <a:rPr lang="en-US" sz="2200" b="1" dirty="0" smtClean="0"/>
              <a:t>slide </a:t>
            </a:r>
            <a:r>
              <a:rPr lang="en-US" sz="2200" b="1" dirty="0"/>
              <a:t>changing!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dirty="0" smtClean="0"/>
              <a:t>Use </a:t>
            </a:r>
            <a:r>
              <a:rPr lang="en-US" sz="2200" b="1" dirty="0">
                <a:solidFill>
                  <a:schemeClr val="accent1"/>
                </a:solidFill>
              </a:rPr>
              <a:t>medium </a:t>
            </a:r>
            <a:r>
              <a:rPr lang="en-US" sz="2200" b="1" dirty="0" smtClean="0">
                <a:solidFill>
                  <a:schemeClr val="accent1"/>
                </a:solidFill>
              </a:rPr>
              <a:t>quality jpeg </a:t>
            </a:r>
            <a:r>
              <a:rPr lang="en-US" sz="2200" b="1" dirty="0">
                <a:solidFill>
                  <a:schemeClr val="accent1"/>
                </a:solidFill>
              </a:rPr>
              <a:t>or </a:t>
            </a:r>
            <a:r>
              <a:rPr lang="en-US" sz="2200" b="1" dirty="0" err="1" smtClean="0">
                <a:solidFill>
                  <a:schemeClr val="accent1"/>
                </a:solidFill>
              </a:rPr>
              <a:t>png</a:t>
            </a:r>
            <a:r>
              <a:rPr lang="en-US" sz="2200" b="1" dirty="0" smtClean="0">
                <a:solidFill>
                  <a:schemeClr val="accent1"/>
                </a:solidFill>
              </a:rPr>
              <a:t/>
            </a:r>
            <a:br>
              <a:rPr lang="en-US" sz="2200" b="1" dirty="0" smtClean="0">
                <a:solidFill>
                  <a:schemeClr val="accent1"/>
                </a:solidFill>
              </a:rPr>
            </a:br>
            <a:r>
              <a:rPr lang="en-US" sz="2200" b="1" dirty="0" smtClean="0"/>
              <a:t>(</a:t>
            </a:r>
            <a:r>
              <a:rPr lang="en-US" sz="2200" b="1" dirty="0"/>
              <a:t>not tiff), at </a:t>
            </a:r>
            <a:r>
              <a:rPr lang="en-US" sz="2200" b="1" u="sng" dirty="0">
                <a:sym typeface="Symbol" pitchFamily="18" charset="2"/>
              </a:rPr>
              <a:t></a:t>
            </a:r>
            <a:r>
              <a:rPr lang="en-US" sz="2200" b="1" dirty="0"/>
              <a:t>200 dpi</a:t>
            </a:r>
            <a:br>
              <a:rPr lang="en-US" sz="2200" b="1" dirty="0"/>
            </a:br>
            <a:r>
              <a:rPr lang="en-US" sz="500" b="1" dirty="0"/>
              <a:t/>
            </a:r>
            <a:br>
              <a:rPr lang="en-US" sz="500" b="1" dirty="0"/>
            </a:br>
            <a:r>
              <a:rPr lang="en-US" sz="1400" b="1" dirty="0"/>
              <a:t>(unless copying from a very small original)</a:t>
            </a:r>
            <a:r>
              <a:rPr lang="en-US" sz="1600" b="1" dirty="0"/>
              <a:t>.</a:t>
            </a:r>
            <a:endParaRPr lang="en-US" sz="1600" dirty="0"/>
          </a:p>
        </p:txBody>
      </p:sp>
      <p:grpSp>
        <p:nvGrpSpPr>
          <p:cNvPr id="33796" name="Group 14"/>
          <p:cNvGrpSpPr>
            <a:grpSpLocks/>
          </p:cNvGrpSpPr>
          <p:nvPr/>
        </p:nvGrpSpPr>
        <p:grpSpPr bwMode="auto">
          <a:xfrm>
            <a:off x="5110126" y="1317625"/>
            <a:ext cx="3979899" cy="4797425"/>
            <a:chOff x="2617" y="830"/>
            <a:chExt cx="2743" cy="3306"/>
          </a:xfrm>
        </p:grpSpPr>
        <p:pic>
          <p:nvPicPr>
            <p:cNvPr id="33797" name="Picture 8" descr="FeAmorph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" t="374" r="493" b="8989"/>
            <a:stretch>
              <a:fillRect/>
            </a:stretch>
          </p:blipFill>
          <p:spPr bwMode="auto">
            <a:xfrm>
              <a:off x="2617" y="830"/>
              <a:ext cx="2743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8" name="Group 13"/>
            <p:cNvGrpSpPr>
              <a:grpSpLocks/>
            </p:cNvGrpSpPr>
            <p:nvPr/>
          </p:nvGrpSpPr>
          <p:grpSpPr bwMode="auto">
            <a:xfrm>
              <a:off x="4646" y="3914"/>
              <a:ext cx="553" cy="212"/>
              <a:chOff x="4653" y="3907"/>
              <a:chExt cx="553" cy="212"/>
            </a:xfrm>
          </p:grpSpPr>
          <p:sp>
            <p:nvSpPr>
              <p:cNvPr id="33800" name="Text Box 11"/>
              <p:cNvSpPr txBox="1">
                <a:spLocks noChangeArrowheads="1"/>
              </p:cNvSpPr>
              <p:nvPr/>
            </p:nvSpPr>
            <p:spPr bwMode="auto">
              <a:xfrm>
                <a:off x="4653" y="3907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22" tIns="45711" rIns="91422" bIns="45711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 b="1" dirty="0"/>
                  <a:t>100 nm</a:t>
                </a:r>
              </a:p>
            </p:txBody>
          </p:sp>
          <p:sp>
            <p:nvSpPr>
              <p:cNvPr id="33799" name="Line 10"/>
              <p:cNvSpPr>
                <a:spLocks noChangeShapeType="1"/>
              </p:cNvSpPr>
              <p:nvPr/>
            </p:nvSpPr>
            <p:spPr bwMode="auto">
              <a:xfrm flipV="1">
                <a:off x="4770" y="4086"/>
                <a:ext cx="3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2" tIns="45711" rIns="91422" bIns="45711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3413" y="241300"/>
            <a:ext cx="2798762" cy="579438"/>
          </a:xfrm>
        </p:spPr>
        <p:txBody>
          <a:bodyPr/>
          <a:lstStyle/>
          <a:p>
            <a:r>
              <a:rPr lang="en-US" smtClean="0"/>
              <a:t>Slide Content</a:t>
            </a:r>
          </a:p>
        </p:txBody>
      </p:sp>
      <p:pic>
        <p:nvPicPr>
          <p:cNvPr id="34819" name="Picture 4" descr="monke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141413"/>
            <a:ext cx="5559425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233363"/>
            <a:ext cx="4019550" cy="579437"/>
          </a:xfrm>
        </p:spPr>
        <p:txBody>
          <a:bodyPr/>
          <a:lstStyle/>
          <a:p>
            <a:r>
              <a:rPr lang="en-US" smtClean="0"/>
              <a:t>Spectra &amp; Raw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989" y="1165058"/>
            <a:ext cx="8551863" cy="53562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dirty="0" smtClean="0"/>
              <a:t>Spectroscopic data can provide credibility.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Spectra must be well labeled (units!).</a:t>
            </a:r>
            <a:br>
              <a:rPr lang="en-US" sz="2400" dirty="0" smtClean="0"/>
            </a:br>
            <a:r>
              <a:rPr lang="en-US" sz="2400" dirty="0" smtClean="0"/>
              <a:t>   Label important assignments. Highlight with color.</a:t>
            </a:r>
            <a:br>
              <a:rPr lang="en-US" sz="2400" dirty="0" smtClean="0"/>
            </a:br>
            <a:r>
              <a:rPr lang="en-US" sz="2400" dirty="0" smtClean="0"/>
              <a:t>   Provide chemical structure with spectrum.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accent1"/>
                </a:solidFill>
              </a:rPr>
              <a:t>BE SURE</a:t>
            </a:r>
            <a:r>
              <a:rPr lang="en-US" sz="2400" dirty="0" smtClean="0"/>
              <a:t> your spectrum means what you say it does!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dirty="0" smtClean="0"/>
              <a:t>ORTEPs vs. computer models.</a:t>
            </a:r>
            <a:br>
              <a:rPr lang="en-US" dirty="0" smtClean="0"/>
            </a:br>
            <a:r>
              <a:rPr lang="en-US" sz="2400" dirty="0" smtClean="0"/>
              <a:t>   Designate x-ray structures vs. computer models.</a:t>
            </a:r>
            <a:br>
              <a:rPr lang="en-US" sz="2400" dirty="0" smtClean="0"/>
            </a:br>
            <a:r>
              <a:rPr lang="en-US" sz="2400" dirty="0" smtClean="0"/>
              <a:t>   Give the chemical structure or formula.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dirty="0" smtClean="0"/>
              <a:t>Don’t overdo it. </a:t>
            </a:r>
            <a:br>
              <a:rPr lang="en-US" dirty="0" smtClean="0"/>
            </a:br>
            <a:r>
              <a:rPr lang="en-US" sz="2400" dirty="0" smtClean="0"/>
              <a:t>Too many spectra will obscure the big issues.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2813" y="236538"/>
            <a:ext cx="4760912" cy="579437"/>
          </a:xfrm>
        </p:spPr>
        <p:txBody>
          <a:bodyPr/>
          <a:lstStyle/>
          <a:p>
            <a:r>
              <a:rPr lang="en-US" smtClean="0"/>
              <a:t>Jargon &amp; Abbreviations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177925"/>
            <a:ext cx="8242962" cy="49921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Avoid jargon </a:t>
            </a:r>
            <a:r>
              <a:rPr lang="en-US" sz="2600" dirty="0" smtClean="0">
                <a:cs typeface="Arial" charset="0"/>
              </a:rPr>
              <a:t>– </a:t>
            </a:r>
            <a:r>
              <a:rPr lang="en-US" sz="2600" dirty="0" smtClean="0"/>
              <a:t>you’ll lose your audience.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Use rational abbreviations, sparingly.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2400" dirty="0" smtClean="0"/>
              <a:t>Watch out for TLA’s</a:t>
            </a:r>
            <a:br>
              <a:rPr lang="en-US" sz="2400" dirty="0" smtClean="0"/>
            </a:br>
            <a:r>
              <a:rPr lang="en-US" sz="2400" dirty="0" smtClean="0"/>
              <a:t>                 and FOLA’s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If there are lots of abbreviations, </a:t>
            </a:r>
            <a:br>
              <a:rPr lang="en-US" sz="2600" dirty="0" smtClean="0"/>
            </a:br>
            <a:r>
              <a:rPr lang="en-US" sz="2600" dirty="0" smtClean="0"/>
              <a:t>use a separate slide for them.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2400" dirty="0" smtClean="0"/>
              <a:t>Consider using a second projector (or overhead) </a:t>
            </a:r>
            <a:br>
              <a:rPr lang="en-US" sz="2400" dirty="0" smtClean="0"/>
            </a:br>
            <a:r>
              <a:rPr lang="en-US" sz="2400" dirty="0" smtClean="0"/>
              <a:t>     or even a separate handout.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74751" y="2489644"/>
            <a:ext cx="40671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three letter </a:t>
            </a:r>
            <a:r>
              <a:rPr lang="en-US" b="1" i="1" dirty="0" smtClean="0">
                <a:solidFill>
                  <a:schemeClr val="accent1"/>
                </a:solidFill>
              </a:rPr>
              <a:t>abbreviations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ts val="36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</a:rPr>
              <a:t>four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letter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acronyms</a:t>
            </a:r>
            <a:r>
              <a:rPr lang="en-US" b="1" dirty="0" smtClean="0">
                <a:solidFill>
                  <a:schemeClr val="accent1"/>
                </a:solidFill>
              </a:rPr>
              <a:t>)       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975" y="236538"/>
            <a:ext cx="2144713" cy="579437"/>
          </a:xfrm>
        </p:spPr>
        <p:txBody>
          <a:bodyPr/>
          <a:lstStyle/>
          <a:p>
            <a:r>
              <a:rPr lang="en-US" smtClean="0"/>
              <a:t>Equations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2021" y="1169988"/>
            <a:ext cx="7872668" cy="44504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Keep them simple.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Remember, your goal is to convince, not ‘prove’.</a:t>
            </a:r>
            <a:br>
              <a:rPr lang="en-US" sz="2400" dirty="0" smtClean="0"/>
            </a:br>
            <a:r>
              <a:rPr lang="en-US" sz="2400" dirty="0" smtClean="0"/>
              <a:t>Proofs belong in written work, not in presentation.</a:t>
            </a:r>
            <a:br>
              <a:rPr lang="en-US" sz="2400" dirty="0" smtClean="0"/>
            </a:br>
            <a:r>
              <a:rPr lang="en-US" sz="2400" dirty="0" smtClean="0"/>
              <a:t>Only show the important equations, limit details.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Define all symbols: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Always keep in mind your audience’s ignorance!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Make the equations big enough.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Sub- and superscripts are often too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75" y="244475"/>
            <a:ext cx="2371725" cy="579438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8915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428619" y="1179513"/>
            <a:ext cx="8553945" cy="542302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If you use someone else’s data or figure,</a:t>
            </a:r>
            <a:br>
              <a:rPr lang="en-US" sz="2600" dirty="0" smtClean="0"/>
            </a:br>
            <a:r>
              <a:rPr lang="en-US" sz="2600" dirty="0" smtClean="0"/>
              <a:t>you </a:t>
            </a:r>
            <a:r>
              <a:rPr lang="en-US" sz="2600" dirty="0" smtClean="0">
                <a:solidFill>
                  <a:schemeClr val="accent1"/>
                </a:solidFill>
              </a:rPr>
              <a:t>MUST</a:t>
            </a:r>
            <a:r>
              <a:rPr lang="en-US" sz="2600" dirty="0" smtClean="0"/>
              <a:t> provide the citation.*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It’s always nice to point your audience </a:t>
            </a:r>
            <a:br>
              <a:rPr lang="en-US" sz="2600" dirty="0" smtClean="0"/>
            </a:br>
            <a:r>
              <a:rPr lang="en-US" sz="2600" dirty="0" smtClean="0"/>
              <a:t>to lead references, </a:t>
            </a:r>
            <a:r>
              <a:rPr lang="en-US" sz="2600" i="1" dirty="0" smtClean="0"/>
              <a:t>especially</a:t>
            </a:r>
            <a:r>
              <a:rPr lang="en-US" sz="2600" dirty="0" smtClean="0"/>
              <a:t> if they are yours.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Don’t cluster references on a single slide.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Give them one or two per slide when relevant,</a:t>
            </a:r>
            <a:br>
              <a:rPr lang="en-US" sz="2400" dirty="0" smtClean="0"/>
            </a:br>
            <a:r>
              <a:rPr lang="en-US" sz="2400" dirty="0" smtClean="0"/>
              <a:t>so the audience can jot them down.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Font typeface="Wingdings" pitchFamily="2" charset="2"/>
              <a:buNone/>
            </a:pPr>
            <a:r>
              <a:rPr lang="en-US" sz="1600" dirty="0" smtClean="0"/>
              <a:t>*</a:t>
            </a:r>
            <a:r>
              <a:rPr lang="en-US" sz="1400" dirty="0" smtClean="0"/>
              <a:t>14 point or </a:t>
            </a:r>
            <a:r>
              <a:rPr lang="en-US" sz="1600" dirty="0" smtClean="0"/>
              <a:t> 16 point  at the bottom of the slide is OK</a:t>
            </a:r>
            <a:r>
              <a:rPr lang="en-US" sz="2000" dirty="0" smtClean="0"/>
              <a:t>.    </a:t>
            </a:r>
            <a:r>
              <a:rPr lang="en-US" sz="1400" b="0" dirty="0" smtClean="0"/>
              <a:t>Smith et al., </a:t>
            </a:r>
            <a:r>
              <a:rPr lang="en-US" sz="1400" b="0" i="1" dirty="0" smtClean="0"/>
              <a:t>Nature</a:t>
            </a:r>
            <a:r>
              <a:rPr lang="en-US" sz="1400" b="0" dirty="0" smtClean="0"/>
              <a:t>, 2014, </a:t>
            </a:r>
            <a:r>
              <a:rPr lang="en-US" sz="1400" b="0" i="1" dirty="0" smtClean="0"/>
              <a:t>133, 1451.</a:t>
            </a:r>
            <a:endParaRPr lang="en-US" sz="1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6663" y="244475"/>
            <a:ext cx="1493837" cy="579438"/>
          </a:xfrm>
        </p:spPr>
        <p:txBody>
          <a:bodyPr/>
          <a:lstStyle/>
          <a:p>
            <a:r>
              <a:rPr lang="en-US" smtClean="0"/>
              <a:t>Humor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177925"/>
            <a:ext cx="8081058" cy="49921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Be very, very careful.</a:t>
            </a:r>
            <a:br>
              <a:rPr lang="en-US" sz="2600" dirty="0" smtClean="0"/>
            </a:br>
            <a:r>
              <a:rPr lang="en-US" sz="2600" dirty="0" smtClean="0"/>
              <a:t>Many scientists are badly humor impaired.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(A defect </a:t>
            </a:r>
            <a:r>
              <a:rPr lang="en-US" sz="2400" i="1" dirty="0" smtClean="0"/>
              <a:t>not</a:t>
            </a:r>
            <a:r>
              <a:rPr lang="en-US" sz="2000" dirty="0" smtClean="0"/>
              <a:t> covered by the Americans with Disabilities Act.)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Visual humor often best, </a:t>
            </a:r>
            <a:br>
              <a:rPr lang="en-US" sz="2600" dirty="0" smtClean="0"/>
            </a:br>
            <a:r>
              <a:rPr lang="en-US" sz="2600" i="1" dirty="0" smtClean="0"/>
              <a:t>especially</a:t>
            </a:r>
            <a:r>
              <a:rPr lang="en-US" sz="2600" dirty="0" smtClean="0"/>
              <a:t> for an international audience.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Rank has its privileges:</a:t>
            </a:r>
            <a:br>
              <a:rPr lang="en-US" sz="2600" dirty="0" smtClean="0"/>
            </a:br>
            <a:r>
              <a:rPr lang="en-US" sz="2600" dirty="0" smtClean="0"/>
              <a:t>The more senior you are,</a:t>
            </a:r>
            <a:br>
              <a:rPr lang="en-US" sz="2600" dirty="0" smtClean="0"/>
            </a:br>
            <a:r>
              <a:rPr lang="en-US" sz="2600" dirty="0" smtClean="0"/>
              <a:t> the more you can get away with.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1"/>
                </a:solidFill>
              </a:rPr>
              <a:t>(i.e., the boss’s jokes always get more laughs.)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75" y="244475"/>
            <a:ext cx="2665413" cy="579438"/>
          </a:xfrm>
        </p:spPr>
        <p:txBody>
          <a:bodyPr/>
          <a:lstStyle/>
          <a:p>
            <a:r>
              <a:rPr lang="en-US" smtClean="0"/>
              <a:t>Humoresque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208769"/>
            <a:ext cx="7900988" cy="946150"/>
          </a:xfrm>
        </p:spPr>
        <p:txBody>
          <a:bodyPr/>
          <a:lstStyle/>
          <a:p>
            <a:pPr algn="ctr">
              <a:spcBef>
                <a:spcPct val="500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dirty="0" smtClean="0"/>
              <a:t>Cover your ass:  always be politically correct.</a:t>
            </a:r>
            <a:br>
              <a:rPr lang="en-US" dirty="0" smtClean="0"/>
            </a:br>
            <a:r>
              <a:rPr lang="en-US" sz="2000" dirty="0" smtClean="0"/>
              <a:t>(Well, almost always.)</a:t>
            </a:r>
            <a:r>
              <a:rPr lang="en-US" dirty="0" smtClean="0"/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7401" y="2230438"/>
            <a:ext cx="7573961" cy="4256088"/>
            <a:chOff x="508" y="1369"/>
            <a:chExt cx="4771" cy="2681"/>
          </a:xfrm>
        </p:grpSpPr>
        <p:pic>
          <p:nvPicPr>
            <p:cNvPr id="40965" name="Picture 4" descr="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" y="1369"/>
              <a:ext cx="226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508" y="3643"/>
              <a:ext cx="4771" cy="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600" b="1" dirty="0">
                  <a:latin typeface="Monotype Corsiva" pitchFamily="66" charset="0"/>
                </a:rPr>
                <a:t>Current </a:t>
              </a:r>
              <a:r>
                <a:rPr lang="en-US" sz="3600" b="1" dirty="0" smtClean="0">
                  <a:latin typeface="Monotype Corsiva" pitchFamily="66" charset="0"/>
                </a:rPr>
                <a:t> State  of  Our   </a:t>
              </a:r>
              <a:r>
                <a:rPr lang="en-US" sz="3600" b="1" dirty="0" smtClean="0">
                  <a:solidFill>
                    <a:schemeClr val="tx2"/>
                  </a:solidFill>
                  <a:latin typeface="Monotype Corsiva" pitchFamily="66" charset="0"/>
                </a:rPr>
                <a:t>Two </a:t>
              </a:r>
              <a:r>
                <a:rPr lang="en-US" sz="3600" b="1" dirty="0">
                  <a:latin typeface="Monotype Corsiva" pitchFamily="66" charset="0"/>
                </a:rPr>
                <a:t>– </a:t>
              </a:r>
              <a:r>
                <a:rPr lang="en-US" sz="3600" b="1" dirty="0">
                  <a:solidFill>
                    <a:schemeClr val="accent1"/>
                  </a:solidFill>
                  <a:latin typeface="Monotype Corsiva" pitchFamily="66" charset="0"/>
                </a:rPr>
                <a:t>Party </a:t>
              </a:r>
              <a:r>
                <a:rPr lang="en-US" sz="3600" b="1" dirty="0" smtClean="0">
                  <a:solidFill>
                    <a:schemeClr val="accent1"/>
                  </a:solidFill>
                  <a:latin typeface="Monotype Corsiva" pitchFamily="66" charset="0"/>
                </a:rPr>
                <a:t> </a:t>
              </a:r>
              <a:r>
                <a:rPr lang="en-US" sz="3600" b="1" dirty="0" smtClean="0">
                  <a:latin typeface="Monotype Corsiva" pitchFamily="66" charset="0"/>
                </a:rPr>
                <a:t>System</a:t>
              </a:r>
              <a:endParaRPr lang="en-US" sz="3600" b="1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nke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8789"/>
          <a:stretch>
            <a:fillRect/>
          </a:stretch>
        </p:blipFill>
        <p:spPr bwMode="auto">
          <a:xfrm>
            <a:off x="73478" y="1277713"/>
            <a:ext cx="3368221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46063"/>
            <a:ext cx="4419600" cy="579437"/>
          </a:xfrm>
        </p:spPr>
        <p:txBody>
          <a:bodyPr/>
          <a:lstStyle/>
          <a:p>
            <a:r>
              <a:rPr lang="en-US" smtClean="0"/>
              <a:t>Coping and Managing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39759" y="1236962"/>
            <a:ext cx="5287718" cy="3761030"/>
          </a:xfrm>
          <a:noFill/>
        </p:spPr>
        <p:txBody>
          <a:bodyPr wrap="square" lIns="0" tIns="0" rIns="0" bIns="0"/>
          <a:lstStyle/>
          <a:p>
            <a:pPr marL="228600" indent="-22860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Public speaking:</a:t>
            </a:r>
            <a:br>
              <a:rPr lang="en-US" sz="2600" dirty="0" smtClean="0"/>
            </a:br>
            <a:r>
              <a:rPr lang="en-US" sz="2600" dirty="0" smtClean="0"/>
              <a:t>very scary for most students.</a:t>
            </a:r>
          </a:p>
          <a:p>
            <a:pPr marL="228600" indent="-22860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The Literature Seminar:  </a:t>
            </a:r>
            <a:br>
              <a:rPr lang="en-US" sz="2600" dirty="0" smtClean="0"/>
            </a:br>
            <a:r>
              <a:rPr lang="en-US" sz="2600" dirty="0" smtClean="0"/>
              <a:t> a (relatively) safe place</a:t>
            </a:r>
            <a:br>
              <a:rPr lang="en-US" sz="2600" dirty="0" smtClean="0"/>
            </a:br>
            <a:r>
              <a:rPr lang="en-US" sz="2600" dirty="0" smtClean="0"/>
              <a:t> to develop your skills.</a:t>
            </a:r>
          </a:p>
          <a:p>
            <a:pPr marL="228600" indent="-22860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This </a:t>
            </a:r>
            <a:r>
              <a:rPr lang="en-US" sz="2600" dirty="0" smtClean="0">
                <a:solidFill>
                  <a:schemeClr val="tx2"/>
                </a:solidFill>
              </a:rPr>
              <a:t>“</a:t>
            </a:r>
            <a:r>
              <a:rPr lang="en-US" sz="2600" i="1" dirty="0" smtClean="0">
                <a:solidFill>
                  <a:schemeClr val="tx2"/>
                </a:solidFill>
              </a:rPr>
              <a:t>Seminar on Seminars”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helps on both the big picture</a:t>
            </a:r>
            <a:br>
              <a:rPr lang="en-US" sz="2600" dirty="0" smtClean="0"/>
            </a:br>
            <a:r>
              <a:rPr lang="en-US" sz="2600" dirty="0" smtClean="0"/>
              <a:t> and the devil of the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288" y="244475"/>
            <a:ext cx="1493837" cy="579438"/>
          </a:xfrm>
        </p:spPr>
        <p:txBody>
          <a:bodyPr/>
          <a:lstStyle/>
          <a:p>
            <a:r>
              <a:rPr lang="en-US" smtClean="0"/>
              <a:t>Humor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5149856"/>
            <a:ext cx="7545387" cy="519113"/>
          </a:xfrm>
        </p:spPr>
        <p:txBody>
          <a:bodyPr/>
          <a:lstStyle/>
          <a:p>
            <a:pPr algn="ctr">
              <a:spcBef>
                <a:spcPct val="500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dirty="0" smtClean="0"/>
              <a:t>Make sure it’s appropriate for the occasion.</a:t>
            </a:r>
            <a:endParaRPr lang="en-US" sz="2000" dirty="0" smtClean="0"/>
          </a:p>
        </p:txBody>
      </p:sp>
      <p:pic>
        <p:nvPicPr>
          <p:cNvPr id="2050" name="Picture 2" descr="http://dilbert.com/dyn/str_strip/000000000/00000000/0000000/000000/00000/6000/800/6845/6845.strip.zo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" y="1598849"/>
            <a:ext cx="8914493" cy="27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35275" y="236538"/>
            <a:ext cx="3475038" cy="579437"/>
          </a:xfrm>
        </p:spPr>
        <p:txBody>
          <a:bodyPr/>
          <a:lstStyle/>
          <a:p>
            <a:r>
              <a:rPr lang="en-US" smtClean="0"/>
              <a:t>The Presentation</a:t>
            </a:r>
          </a:p>
        </p:txBody>
      </p:sp>
      <p:pic>
        <p:nvPicPr>
          <p:cNvPr id="43011" name="Picture 1033" descr="monke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144588"/>
            <a:ext cx="50260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238" y="244475"/>
            <a:ext cx="2392362" cy="579438"/>
          </a:xfrm>
        </p:spPr>
        <p:txBody>
          <a:bodyPr/>
          <a:lstStyle/>
          <a:p>
            <a:r>
              <a:rPr lang="en-US" smtClean="0"/>
              <a:t>How Long?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206500"/>
            <a:ext cx="8233344" cy="413036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/>
              <a:t>Practice talks are always  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 </a:t>
            </a: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 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  </a:t>
            </a: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   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600" dirty="0" smtClean="0"/>
              <a:t>than real presentations:  adrenaline rush!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>
                <a:solidFill>
                  <a:schemeClr val="accent1"/>
                </a:solidFill>
              </a:rPr>
              <a:t>DON’T</a:t>
            </a:r>
            <a:r>
              <a:rPr lang="en-US" sz="2600" dirty="0" smtClean="0"/>
              <a:t> go more than 50 min.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(After 55 min., your audience stops listening</a:t>
            </a:r>
            <a:br>
              <a:rPr lang="en-US" sz="2400" dirty="0" smtClean="0"/>
            </a:br>
            <a:r>
              <a:rPr lang="en-US" sz="2400" dirty="0" smtClean="0"/>
              <a:t> and starts wondering about their bus, bladders, …)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/>
              <a:t>At meetings, </a:t>
            </a:r>
            <a:r>
              <a:rPr lang="en-US" sz="2600" dirty="0" smtClean="0">
                <a:solidFill>
                  <a:schemeClr val="accent1"/>
                </a:solidFill>
              </a:rPr>
              <a:t>KEEP</a:t>
            </a:r>
            <a:r>
              <a:rPr lang="en-US" sz="2600" dirty="0" smtClean="0"/>
              <a:t> to the schedule!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 smtClean="0"/>
              <a:t>Don’t worry if your audience starts leaving </a:t>
            </a:r>
            <a:r>
              <a:rPr lang="en-US" sz="2600" dirty="0" smtClean="0">
                <a:cs typeface="Arial" charset="0"/>
              </a:rPr>
              <a:t>—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worry when they start coming at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9913" y="236538"/>
            <a:ext cx="2913062" cy="579437"/>
          </a:xfrm>
        </p:spPr>
        <p:txBody>
          <a:bodyPr/>
          <a:lstStyle/>
          <a:p>
            <a:r>
              <a:rPr lang="en-US" smtClean="0"/>
              <a:t>Practice Talks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546" y="1229178"/>
            <a:ext cx="8545929" cy="509370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“Be prepared.”  It’s hard to practice too much.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Your goal is to communicate naturally.</a:t>
            </a:r>
            <a:br>
              <a:rPr lang="en-US" sz="2600" dirty="0" smtClean="0"/>
            </a:br>
            <a:r>
              <a:rPr lang="en-US" sz="2600" dirty="0" smtClean="0"/>
              <a:t>Stream of consciousness </a:t>
            </a:r>
            <a:r>
              <a:rPr lang="en-US" sz="2600" dirty="0" smtClean="0">
                <a:solidFill>
                  <a:schemeClr val="accent1"/>
                </a:solidFill>
              </a:rPr>
              <a:t>doesn’t work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A written script </a:t>
            </a:r>
            <a:r>
              <a:rPr lang="en-US" sz="2600" dirty="0" smtClean="0">
                <a:solidFill>
                  <a:schemeClr val="accent1"/>
                </a:solidFill>
              </a:rPr>
              <a:t>won’t work</a:t>
            </a:r>
            <a:r>
              <a:rPr lang="en-US" sz="2600" dirty="0" smtClean="0"/>
              <a:t>, either </a:t>
            </a:r>
            <a:r>
              <a:rPr lang="en-US" sz="2600" dirty="0" smtClean="0">
                <a:cs typeface="Arial" charset="0"/>
              </a:rPr>
              <a:t>–</a:t>
            </a:r>
            <a:r>
              <a:rPr lang="en-US" sz="2600" dirty="0" smtClean="0"/>
              <a:t> too boring.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Get some friends to hear the talk, </a:t>
            </a:r>
            <a:br>
              <a:rPr lang="en-US" sz="2600" dirty="0" smtClean="0"/>
            </a:br>
            <a:r>
              <a:rPr lang="en-US" sz="2600" dirty="0" smtClean="0"/>
              <a:t>AFTER you’ve already practiced a little bit.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Listen to their feedback.  Don’t be defensive:</a:t>
            </a:r>
            <a:br>
              <a:rPr lang="en-US" sz="2600" dirty="0" smtClean="0"/>
            </a:br>
            <a:r>
              <a:rPr lang="en-US" sz="2600" dirty="0" smtClean="0"/>
              <a:t>if they’re confused, your real audience will be too.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Watch out for “um”, “O.K.”, “you know”, </a:t>
            </a:r>
            <a:br>
              <a:rPr lang="en-US" sz="2600" dirty="0" smtClean="0"/>
            </a:br>
            <a:r>
              <a:rPr lang="en-US" sz="2600" dirty="0" smtClean="0"/>
              <a:t>and other distracting habits.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244475"/>
            <a:ext cx="4198938" cy="579438"/>
          </a:xfrm>
        </p:spPr>
        <p:txBody>
          <a:bodyPr/>
          <a:lstStyle/>
          <a:p>
            <a:r>
              <a:rPr lang="en-US" smtClean="0"/>
              <a:t>Pointers for Pointers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185" y="1213077"/>
            <a:ext cx="8079456" cy="39392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Bring your own laser pointer.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Green is great.  Red ok if 640 nm, NOT 670 nm.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1"/>
                </a:solidFill>
              </a:rPr>
              <a:t>DON’T</a:t>
            </a:r>
            <a:r>
              <a:rPr lang="en-US" sz="2600" dirty="0" smtClean="0"/>
              <a:t>  keep the laser on all the time.</a:t>
            </a:r>
            <a:br>
              <a:rPr lang="en-US" sz="2600" dirty="0" smtClean="0"/>
            </a:br>
            <a:r>
              <a:rPr lang="en-US" sz="2600" dirty="0" smtClean="0"/>
              <a:t>Push the button </a:t>
            </a:r>
            <a:r>
              <a:rPr lang="en-US" sz="2600" dirty="0" smtClean="0">
                <a:solidFill>
                  <a:schemeClr val="accent1"/>
                </a:solidFill>
              </a:rPr>
              <a:t>only</a:t>
            </a:r>
            <a:r>
              <a:rPr lang="en-US" sz="2600" dirty="0" smtClean="0"/>
              <a:t> sparingly!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Don’t get the shakes.  Use two hands if needed.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Always carry an extra set of batteries.</a:t>
            </a:r>
            <a:br>
              <a:rPr lang="en-US" sz="2600" dirty="0" smtClean="0"/>
            </a:br>
            <a:r>
              <a:rPr lang="en-US" sz="2600" dirty="0" err="1" smtClean="0"/>
              <a:t>Tygon</a:t>
            </a:r>
            <a:r>
              <a:rPr lang="en-US" sz="2600" dirty="0" smtClean="0"/>
              <a:t> tube connector prevents shorts.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150" y="244475"/>
            <a:ext cx="2168525" cy="579438"/>
          </a:xfrm>
        </p:spPr>
        <p:txBody>
          <a:bodyPr/>
          <a:lstStyle/>
          <a:p>
            <a:r>
              <a:rPr lang="en-US" smtClean="0"/>
              <a:t>The Room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196" y="1176338"/>
            <a:ext cx="9302547" cy="405341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Know your room in advance.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Figure out the best lighting </a:t>
            </a:r>
            <a:r>
              <a:rPr lang="en-US" sz="2600" i="1" dirty="0" smtClean="0">
                <a:solidFill>
                  <a:schemeClr val="accent1"/>
                </a:solidFill>
              </a:rPr>
              <a:t>BEFORE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the talk!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Think about where to stand.</a:t>
            </a:r>
            <a:br>
              <a:rPr lang="en-US" sz="2600" dirty="0" smtClean="0"/>
            </a:br>
            <a:r>
              <a:rPr lang="en-US" sz="2600" dirty="0" smtClean="0"/>
              <a:t>Don’t block out screen from audience.</a:t>
            </a:r>
            <a:br>
              <a:rPr lang="en-US" sz="2600" dirty="0" smtClean="0"/>
            </a:br>
            <a:r>
              <a:rPr lang="en-US" sz="2600" dirty="0" smtClean="0"/>
              <a:t>Best to be in the open, away from podium.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With a tablet (or transparencies), point at the screen, 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accent1"/>
                </a:solidFill>
              </a:rPr>
              <a:t>NOT</a:t>
            </a:r>
            <a:r>
              <a:rPr lang="en-US" sz="2600" dirty="0" smtClean="0"/>
              <a:t> at the tablet! Audiences look where you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44475"/>
            <a:ext cx="2281238" cy="579438"/>
          </a:xfrm>
        </p:spPr>
        <p:txBody>
          <a:bodyPr/>
          <a:lstStyle/>
          <a:p>
            <a:r>
              <a:rPr lang="en-US" smtClean="0"/>
              <a:t>Presenting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8297464" cy="338413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Slow down!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Modulate the voice:   don’t drone in MONOTONE.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Be loud enough to be heard, even in the back.</a:t>
            </a:r>
            <a:br>
              <a:rPr lang="en-US" sz="2600" dirty="0" smtClean="0"/>
            </a:br>
            <a:r>
              <a:rPr lang="en-US" sz="2600" dirty="0" smtClean="0"/>
              <a:t>(This may seem to you to be TOO LOUD!)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Speak towards audience, not towards screen!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Keep eye contact with all of audience.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244475"/>
            <a:ext cx="1716088" cy="579438"/>
          </a:xfrm>
        </p:spPr>
        <p:txBody>
          <a:bodyPr/>
          <a:lstStyle/>
          <a:p>
            <a:r>
              <a:rPr lang="en-US" smtClean="0"/>
              <a:t>Attitude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8042586" cy="484453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Relax and be modestly confident.   Remember: </a:t>
            </a:r>
            <a:br>
              <a:rPr lang="en-US" sz="2600" dirty="0" smtClean="0"/>
            </a:br>
            <a:r>
              <a:rPr lang="en-US" sz="2600" dirty="0" smtClean="0"/>
              <a:t>You know more than they do about your talk.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2"/>
                </a:solidFill>
              </a:rPr>
              <a:t>Don’t</a:t>
            </a:r>
            <a:r>
              <a:rPr lang="en-US" sz="2600" dirty="0" smtClean="0"/>
              <a:t> be defensive.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2"/>
                </a:solidFill>
              </a:rPr>
              <a:t>Don’t</a:t>
            </a:r>
            <a:r>
              <a:rPr lang="en-US" sz="2600" dirty="0" smtClean="0"/>
              <a:t> be condescending.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2"/>
                </a:solidFill>
              </a:rPr>
              <a:t>Don’t</a:t>
            </a:r>
            <a:r>
              <a:rPr lang="en-US" sz="2600" dirty="0" smtClean="0"/>
              <a:t> try to impress, try to INFORM.</a:t>
            </a:r>
            <a:r>
              <a:rPr lang="en-US" sz="2600" dirty="0" smtClean="0">
                <a:solidFill>
                  <a:schemeClr val="accent1"/>
                </a:solidFill>
              </a:rPr>
              <a:t/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n-US" sz="2600" dirty="0" smtClean="0"/>
              <a:t>An informed audience will BE impressed. </a:t>
            </a:r>
            <a:br>
              <a:rPr lang="en-US" sz="2600" dirty="0" smtClean="0"/>
            </a:br>
            <a:r>
              <a:rPr lang="en-US" sz="2600" dirty="0" smtClean="0"/>
              <a:t>Audiences can smell bullshit.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2"/>
                </a:solidFill>
              </a:rPr>
              <a:t>Don’t</a:t>
            </a:r>
            <a:r>
              <a:rPr lang="en-US" sz="2600" dirty="0" smtClean="0"/>
              <a:t> share your anxiety </a:t>
            </a:r>
            <a:r>
              <a:rPr lang="en-US" sz="2600" dirty="0" smtClean="0">
                <a:cs typeface="Arial" charset="0"/>
              </a:rPr>
              <a:t>– it’s contagious!</a:t>
            </a:r>
            <a:endParaRPr lang="en-US" sz="2600" dirty="0" smtClean="0"/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>
                <a:solidFill>
                  <a:schemeClr val="accent1"/>
                </a:solidFill>
              </a:rPr>
              <a:t>Do</a:t>
            </a:r>
            <a:r>
              <a:rPr lang="en-US" sz="2600" dirty="0" smtClean="0"/>
              <a:t> show enthusiasm </a:t>
            </a:r>
            <a:r>
              <a:rPr lang="en-US" sz="2600" dirty="0" smtClean="0">
                <a:cs typeface="Arial" charset="0"/>
              </a:rPr>
              <a:t>– it’s contagious!</a:t>
            </a:r>
            <a:r>
              <a:rPr lang="en-US" sz="2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246063"/>
            <a:ext cx="7261225" cy="579437"/>
          </a:xfrm>
        </p:spPr>
        <p:txBody>
          <a:bodyPr/>
          <a:lstStyle/>
          <a:p>
            <a:r>
              <a:rPr lang="en-US" smtClean="0"/>
              <a:t>Coming to Conclusions:  Knowledge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6805" y="1209675"/>
            <a:ext cx="8880475" cy="32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“Knowledge is the small part of ignorance </a:t>
            </a:r>
            <a:br>
              <a:rPr lang="en-US" sz="2600" b="1" dirty="0"/>
            </a:br>
            <a:r>
              <a:rPr lang="en-US" sz="2600" b="1" dirty="0"/>
              <a:t>that we arrange and classify.”  — Ambrose Bierce</a:t>
            </a:r>
          </a:p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Knowledge is </a:t>
            </a:r>
            <a:r>
              <a:rPr lang="en-US" sz="2600" b="1" i="1" dirty="0">
                <a:solidFill>
                  <a:schemeClr val="tx2"/>
                </a:solidFill>
              </a:rPr>
              <a:t>not</a:t>
            </a:r>
            <a:r>
              <a:rPr lang="en-US" sz="2600" b="1" dirty="0"/>
              <a:t> memorization of facts, </a:t>
            </a:r>
            <a:br>
              <a:rPr lang="en-US" sz="2600" b="1" dirty="0"/>
            </a:br>
            <a:r>
              <a:rPr lang="en-US" sz="2600" b="1" dirty="0"/>
              <a:t>it is the organization of the facts.</a:t>
            </a:r>
          </a:p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Knowledge is </a:t>
            </a:r>
            <a:r>
              <a:rPr lang="en-US" sz="2600" b="1" i="1" dirty="0">
                <a:solidFill>
                  <a:schemeClr val="tx2"/>
                </a:solidFill>
              </a:rPr>
              <a:t>not</a:t>
            </a:r>
            <a:r>
              <a:rPr lang="en-US" sz="2600" b="1" dirty="0"/>
              <a:t> the data, </a:t>
            </a:r>
            <a:br>
              <a:rPr lang="en-US" sz="2600" b="1" dirty="0"/>
            </a:br>
            <a:r>
              <a:rPr lang="en-US" sz="2600" b="1" dirty="0"/>
              <a:t>it is the structure that connects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1400" y="244475"/>
            <a:ext cx="4533900" cy="579438"/>
          </a:xfrm>
        </p:spPr>
        <p:txBody>
          <a:bodyPr/>
          <a:lstStyle/>
          <a:p>
            <a:r>
              <a:rPr lang="en-US" smtClean="0"/>
              <a:t>The Conclusions Slide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805" y="1200150"/>
            <a:ext cx="8414483" cy="37392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The conclusions slide should present </a:t>
            </a:r>
            <a:r>
              <a:rPr lang="en-US" sz="2600" i="1" dirty="0" smtClean="0">
                <a:solidFill>
                  <a:schemeClr val="accent1"/>
                </a:solidFill>
              </a:rPr>
              <a:t>knowledge</a:t>
            </a:r>
            <a:r>
              <a:rPr lang="en-US" sz="2600" i="1" dirty="0" smtClean="0"/>
              <a:t>.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Verbal comprehension is limited:</a:t>
            </a:r>
            <a:br>
              <a:rPr lang="en-US" sz="2600" dirty="0" smtClean="0"/>
            </a:br>
            <a:r>
              <a:rPr lang="en-US" sz="2600" dirty="0" smtClean="0"/>
              <a:t>   The Conclusions Slide should tell them</a:t>
            </a:r>
            <a:br>
              <a:rPr lang="en-US" sz="2600" dirty="0" smtClean="0"/>
            </a:br>
            <a:r>
              <a:rPr lang="en-US" sz="2600" dirty="0" smtClean="0"/>
              <a:t>   what you told them.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Present only the TAKE-HOME messages: </a:t>
            </a:r>
            <a:br>
              <a:rPr lang="en-US" sz="2600" dirty="0" smtClean="0"/>
            </a:br>
            <a:r>
              <a:rPr lang="en-US" sz="2600" dirty="0" smtClean="0"/>
              <a:t>    i.e., what they should remember in 1 month.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Keywords, NOT long sentences.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6035" y="219441"/>
            <a:ext cx="6631944" cy="1219886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Stress Need Not Be Your Enemy:</a:t>
            </a:r>
            <a:br>
              <a:rPr lang="en-US" dirty="0" smtClean="0"/>
            </a:br>
            <a:r>
              <a:rPr lang="en-US" dirty="0" smtClean="0"/>
              <a:t>TANSTAFL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2393954" y="1566928"/>
            <a:ext cx="2762252" cy="4622735"/>
            <a:chOff x="2640" y="685"/>
            <a:chExt cx="1740" cy="3174"/>
          </a:xfrm>
        </p:grpSpPr>
        <p:sp>
          <p:nvSpPr>
            <p:cNvPr id="6156" name="Rectangle 5"/>
            <p:cNvSpPr>
              <a:spLocks noChangeArrowheads="1"/>
            </p:cNvSpPr>
            <p:nvPr/>
          </p:nvSpPr>
          <p:spPr bwMode="auto">
            <a:xfrm>
              <a:off x="3763" y="685"/>
              <a:ext cx="61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+mn-lt"/>
                </a:rPr>
                <a:t>Eustress</a:t>
              </a:r>
            </a:p>
          </p:txBody>
        </p:sp>
        <p:sp>
          <p:nvSpPr>
            <p:cNvPr id="6157" name="Rectangle 6"/>
            <p:cNvSpPr>
              <a:spLocks noChangeArrowheads="1"/>
            </p:cNvSpPr>
            <p:nvPr/>
          </p:nvSpPr>
          <p:spPr bwMode="auto">
            <a:xfrm>
              <a:off x="2677" y="3045"/>
              <a:ext cx="557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dirty="0">
                  <a:latin typeface="+mn-lt"/>
                </a:rPr>
                <a:t>no pain,</a:t>
              </a:r>
            </a:p>
            <a:p>
              <a:pPr algn="l"/>
              <a:r>
                <a:rPr lang="en-US" sz="1800" b="1" dirty="0">
                  <a:latin typeface="+mn-lt"/>
                </a:rPr>
                <a:t>no gain</a:t>
              </a:r>
            </a:p>
          </p:txBody>
        </p:sp>
        <p:sp>
          <p:nvSpPr>
            <p:cNvPr id="6158" name="Freeform 7"/>
            <p:cNvSpPr>
              <a:spLocks/>
            </p:cNvSpPr>
            <p:nvPr/>
          </p:nvSpPr>
          <p:spPr bwMode="auto">
            <a:xfrm>
              <a:off x="2640" y="885"/>
              <a:ext cx="1712" cy="2974"/>
            </a:xfrm>
            <a:custGeom>
              <a:avLst/>
              <a:gdLst>
                <a:gd name="T0" fmla="*/ 22 w 1712"/>
                <a:gd name="T1" fmla="*/ 2958 h 2974"/>
                <a:gd name="T2" fmla="*/ 66 w 1712"/>
                <a:gd name="T3" fmla="*/ 2969 h 2974"/>
                <a:gd name="T4" fmla="*/ 216 w 1712"/>
                <a:gd name="T5" fmla="*/ 2967 h 2974"/>
                <a:gd name="T6" fmla="*/ 290 w 1712"/>
                <a:gd name="T7" fmla="*/ 2952 h 2974"/>
                <a:gd name="T8" fmla="*/ 377 w 1712"/>
                <a:gd name="T9" fmla="*/ 2909 h 2974"/>
                <a:gd name="T10" fmla="*/ 449 w 1712"/>
                <a:gd name="T11" fmla="*/ 2845 h 2974"/>
                <a:gd name="T12" fmla="*/ 513 w 1712"/>
                <a:gd name="T13" fmla="*/ 2749 h 2974"/>
                <a:gd name="T14" fmla="*/ 587 w 1712"/>
                <a:gd name="T15" fmla="*/ 2586 h 2974"/>
                <a:gd name="T16" fmla="*/ 662 w 1712"/>
                <a:gd name="T17" fmla="*/ 2379 h 2974"/>
                <a:gd name="T18" fmla="*/ 737 w 1712"/>
                <a:gd name="T19" fmla="*/ 2143 h 2974"/>
                <a:gd name="T20" fmla="*/ 883 w 1712"/>
                <a:gd name="T21" fmla="*/ 1645 h 2974"/>
                <a:gd name="T22" fmla="*/ 955 w 1712"/>
                <a:gd name="T23" fmla="*/ 1412 h 2974"/>
                <a:gd name="T24" fmla="*/ 1026 w 1712"/>
                <a:gd name="T25" fmla="*/ 1185 h 2974"/>
                <a:gd name="T26" fmla="*/ 1114 w 1712"/>
                <a:gd name="T27" fmla="*/ 879 h 2974"/>
                <a:gd name="T28" fmla="*/ 1214 w 1712"/>
                <a:gd name="T29" fmla="*/ 524 h 2974"/>
                <a:gd name="T30" fmla="*/ 1282 w 1712"/>
                <a:gd name="T31" fmla="*/ 302 h 2974"/>
                <a:gd name="T32" fmla="*/ 1340 w 1712"/>
                <a:gd name="T33" fmla="*/ 145 h 2974"/>
                <a:gd name="T34" fmla="*/ 1370 w 1712"/>
                <a:gd name="T35" fmla="*/ 81 h 2974"/>
                <a:gd name="T36" fmla="*/ 1385 w 1712"/>
                <a:gd name="T37" fmla="*/ 57 h 2974"/>
                <a:gd name="T38" fmla="*/ 1407 w 1712"/>
                <a:gd name="T39" fmla="*/ 32 h 2974"/>
                <a:gd name="T40" fmla="*/ 1419 w 1712"/>
                <a:gd name="T41" fmla="*/ 26 h 2974"/>
                <a:gd name="T42" fmla="*/ 1429 w 1712"/>
                <a:gd name="T43" fmla="*/ 27 h 2974"/>
                <a:gd name="T44" fmla="*/ 1440 w 1712"/>
                <a:gd name="T45" fmla="*/ 19 h 2974"/>
                <a:gd name="T46" fmla="*/ 1450 w 1712"/>
                <a:gd name="T47" fmla="*/ 48 h 2974"/>
                <a:gd name="T48" fmla="*/ 1472 w 1712"/>
                <a:gd name="T49" fmla="*/ 84 h 2974"/>
                <a:gd name="T50" fmla="*/ 1516 w 1712"/>
                <a:gd name="T51" fmla="*/ 203 h 2974"/>
                <a:gd name="T52" fmla="*/ 1579 w 1712"/>
                <a:gd name="T53" fmla="*/ 444 h 2974"/>
                <a:gd name="T54" fmla="*/ 1612 w 1712"/>
                <a:gd name="T55" fmla="*/ 581 h 2974"/>
                <a:gd name="T56" fmla="*/ 1638 w 1712"/>
                <a:gd name="T57" fmla="*/ 666 h 2974"/>
                <a:gd name="T58" fmla="*/ 1659 w 1712"/>
                <a:gd name="T59" fmla="*/ 714 h 2974"/>
                <a:gd name="T60" fmla="*/ 1684 w 1712"/>
                <a:gd name="T61" fmla="*/ 765 h 2974"/>
                <a:gd name="T62" fmla="*/ 1690 w 1712"/>
                <a:gd name="T63" fmla="*/ 721 h 2974"/>
                <a:gd name="T64" fmla="*/ 1670 w 1712"/>
                <a:gd name="T65" fmla="*/ 674 h 2974"/>
                <a:gd name="T66" fmla="*/ 1648 w 1712"/>
                <a:gd name="T67" fmla="*/ 614 h 2974"/>
                <a:gd name="T68" fmla="*/ 1617 w 1712"/>
                <a:gd name="T69" fmla="*/ 492 h 2974"/>
                <a:gd name="T70" fmla="*/ 1557 w 1712"/>
                <a:gd name="T71" fmla="*/ 251 h 2974"/>
                <a:gd name="T72" fmla="*/ 1514 w 1712"/>
                <a:gd name="T73" fmla="*/ 116 h 2974"/>
                <a:gd name="T74" fmla="*/ 1474 w 1712"/>
                <a:gd name="T75" fmla="*/ 35 h 2974"/>
                <a:gd name="T76" fmla="*/ 1449 w 1712"/>
                <a:gd name="T77" fmla="*/ 10 h 2974"/>
                <a:gd name="T78" fmla="*/ 1424 w 1712"/>
                <a:gd name="T79" fmla="*/ 0 h 2974"/>
                <a:gd name="T80" fmla="*/ 1398 w 1712"/>
                <a:gd name="T81" fmla="*/ 7 h 2974"/>
                <a:gd name="T82" fmla="*/ 1383 w 1712"/>
                <a:gd name="T83" fmla="*/ 19 h 2974"/>
                <a:gd name="T84" fmla="*/ 1358 w 1712"/>
                <a:gd name="T85" fmla="*/ 52 h 2974"/>
                <a:gd name="T86" fmla="*/ 1329 w 1712"/>
                <a:gd name="T87" fmla="*/ 107 h 2974"/>
                <a:gd name="T88" fmla="*/ 1284 w 1712"/>
                <a:gd name="T89" fmla="*/ 216 h 2974"/>
                <a:gd name="T90" fmla="*/ 1218 w 1712"/>
                <a:gd name="T91" fmla="*/ 420 h 2974"/>
                <a:gd name="T92" fmla="*/ 1147 w 1712"/>
                <a:gd name="T93" fmla="*/ 662 h 2974"/>
                <a:gd name="T94" fmla="*/ 1031 w 1712"/>
                <a:gd name="T95" fmla="*/ 1075 h 2974"/>
                <a:gd name="T96" fmla="*/ 959 w 1712"/>
                <a:gd name="T97" fmla="*/ 1314 h 2974"/>
                <a:gd name="T98" fmla="*/ 888 w 1712"/>
                <a:gd name="T99" fmla="*/ 1539 h 2974"/>
                <a:gd name="T100" fmla="*/ 772 w 1712"/>
                <a:gd name="T101" fmla="*/ 1934 h 2974"/>
                <a:gd name="T102" fmla="*/ 668 w 1712"/>
                <a:gd name="T103" fmla="*/ 2277 h 2974"/>
                <a:gd name="T104" fmla="*/ 593 w 1712"/>
                <a:gd name="T105" fmla="*/ 2497 h 2974"/>
                <a:gd name="T106" fmla="*/ 519 w 1712"/>
                <a:gd name="T107" fmla="*/ 2680 h 2974"/>
                <a:gd name="T108" fmla="*/ 470 w 1712"/>
                <a:gd name="T109" fmla="*/ 2794 h 2974"/>
                <a:gd name="T110" fmla="*/ 397 w 1712"/>
                <a:gd name="T111" fmla="*/ 2861 h 2974"/>
                <a:gd name="T112" fmla="*/ 350 w 1712"/>
                <a:gd name="T113" fmla="*/ 2896 h 2974"/>
                <a:gd name="T114" fmla="*/ 263 w 1712"/>
                <a:gd name="T115" fmla="*/ 2933 h 2974"/>
                <a:gd name="T116" fmla="*/ 216 w 1712"/>
                <a:gd name="T117" fmla="*/ 2941 h 2974"/>
                <a:gd name="T118" fmla="*/ 66 w 1712"/>
                <a:gd name="T119" fmla="*/ 2942 h 2974"/>
                <a:gd name="T120" fmla="*/ 17 w 1712"/>
                <a:gd name="T121" fmla="*/ 2945 h 29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2"/>
                <a:gd name="T184" fmla="*/ 0 h 2974"/>
                <a:gd name="T185" fmla="*/ 1712 w 1712"/>
                <a:gd name="T186" fmla="*/ 2974 h 29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2" h="2974">
                  <a:moveTo>
                    <a:pt x="0" y="2950"/>
                  </a:moveTo>
                  <a:lnTo>
                    <a:pt x="10" y="2974"/>
                  </a:lnTo>
                  <a:lnTo>
                    <a:pt x="18" y="2972"/>
                  </a:lnTo>
                  <a:lnTo>
                    <a:pt x="27" y="2969"/>
                  </a:lnTo>
                  <a:lnTo>
                    <a:pt x="22" y="2958"/>
                  </a:lnTo>
                  <a:lnTo>
                    <a:pt x="22" y="2971"/>
                  </a:lnTo>
                  <a:lnTo>
                    <a:pt x="32" y="2969"/>
                  </a:lnTo>
                  <a:lnTo>
                    <a:pt x="42" y="2969"/>
                  </a:lnTo>
                  <a:lnTo>
                    <a:pt x="54" y="2969"/>
                  </a:lnTo>
                  <a:lnTo>
                    <a:pt x="66" y="2969"/>
                  </a:lnTo>
                  <a:lnTo>
                    <a:pt x="92" y="2969"/>
                  </a:lnTo>
                  <a:lnTo>
                    <a:pt x="120" y="2970"/>
                  </a:lnTo>
                  <a:lnTo>
                    <a:pt x="150" y="2971"/>
                  </a:lnTo>
                  <a:lnTo>
                    <a:pt x="182" y="2970"/>
                  </a:lnTo>
                  <a:lnTo>
                    <a:pt x="216" y="2967"/>
                  </a:lnTo>
                  <a:lnTo>
                    <a:pt x="233" y="2965"/>
                  </a:lnTo>
                  <a:lnTo>
                    <a:pt x="250" y="2962"/>
                  </a:lnTo>
                  <a:lnTo>
                    <a:pt x="255" y="2961"/>
                  </a:lnTo>
                  <a:lnTo>
                    <a:pt x="273" y="2957"/>
                  </a:lnTo>
                  <a:lnTo>
                    <a:pt x="290" y="2952"/>
                  </a:lnTo>
                  <a:lnTo>
                    <a:pt x="308" y="2946"/>
                  </a:lnTo>
                  <a:lnTo>
                    <a:pt x="325" y="2939"/>
                  </a:lnTo>
                  <a:lnTo>
                    <a:pt x="343" y="2930"/>
                  </a:lnTo>
                  <a:lnTo>
                    <a:pt x="360" y="2920"/>
                  </a:lnTo>
                  <a:lnTo>
                    <a:pt x="377" y="2909"/>
                  </a:lnTo>
                  <a:lnTo>
                    <a:pt x="382" y="2907"/>
                  </a:lnTo>
                  <a:lnTo>
                    <a:pt x="399" y="2893"/>
                  </a:lnTo>
                  <a:lnTo>
                    <a:pt x="416" y="2880"/>
                  </a:lnTo>
                  <a:lnTo>
                    <a:pt x="433" y="2864"/>
                  </a:lnTo>
                  <a:lnTo>
                    <a:pt x="449" y="2845"/>
                  </a:lnTo>
                  <a:lnTo>
                    <a:pt x="465" y="2826"/>
                  </a:lnTo>
                  <a:lnTo>
                    <a:pt x="480" y="2804"/>
                  </a:lnTo>
                  <a:lnTo>
                    <a:pt x="483" y="2799"/>
                  </a:lnTo>
                  <a:lnTo>
                    <a:pt x="497" y="2777"/>
                  </a:lnTo>
                  <a:lnTo>
                    <a:pt x="513" y="2749"/>
                  </a:lnTo>
                  <a:lnTo>
                    <a:pt x="527" y="2721"/>
                  </a:lnTo>
                  <a:lnTo>
                    <a:pt x="543" y="2690"/>
                  </a:lnTo>
                  <a:lnTo>
                    <a:pt x="557" y="2657"/>
                  </a:lnTo>
                  <a:lnTo>
                    <a:pt x="573" y="2622"/>
                  </a:lnTo>
                  <a:lnTo>
                    <a:pt x="587" y="2586"/>
                  </a:lnTo>
                  <a:lnTo>
                    <a:pt x="602" y="2547"/>
                  </a:lnTo>
                  <a:lnTo>
                    <a:pt x="617" y="2507"/>
                  </a:lnTo>
                  <a:lnTo>
                    <a:pt x="632" y="2466"/>
                  </a:lnTo>
                  <a:lnTo>
                    <a:pt x="647" y="2423"/>
                  </a:lnTo>
                  <a:lnTo>
                    <a:pt x="662" y="2379"/>
                  </a:lnTo>
                  <a:lnTo>
                    <a:pt x="677" y="2334"/>
                  </a:lnTo>
                  <a:lnTo>
                    <a:pt x="692" y="2287"/>
                  </a:lnTo>
                  <a:lnTo>
                    <a:pt x="707" y="2240"/>
                  </a:lnTo>
                  <a:lnTo>
                    <a:pt x="721" y="2192"/>
                  </a:lnTo>
                  <a:lnTo>
                    <a:pt x="737" y="2143"/>
                  </a:lnTo>
                  <a:lnTo>
                    <a:pt x="766" y="2044"/>
                  </a:lnTo>
                  <a:lnTo>
                    <a:pt x="796" y="1944"/>
                  </a:lnTo>
                  <a:lnTo>
                    <a:pt x="825" y="1844"/>
                  </a:lnTo>
                  <a:lnTo>
                    <a:pt x="854" y="1744"/>
                  </a:lnTo>
                  <a:lnTo>
                    <a:pt x="883" y="1645"/>
                  </a:lnTo>
                  <a:lnTo>
                    <a:pt x="898" y="1596"/>
                  </a:lnTo>
                  <a:lnTo>
                    <a:pt x="912" y="1549"/>
                  </a:lnTo>
                  <a:lnTo>
                    <a:pt x="926" y="1502"/>
                  </a:lnTo>
                  <a:lnTo>
                    <a:pt x="941" y="1456"/>
                  </a:lnTo>
                  <a:lnTo>
                    <a:pt x="955" y="1412"/>
                  </a:lnTo>
                  <a:lnTo>
                    <a:pt x="969" y="1368"/>
                  </a:lnTo>
                  <a:lnTo>
                    <a:pt x="983" y="1324"/>
                  </a:lnTo>
                  <a:lnTo>
                    <a:pt x="998" y="1279"/>
                  </a:lnTo>
                  <a:lnTo>
                    <a:pt x="1012" y="1233"/>
                  </a:lnTo>
                  <a:lnTo>
                    <a:pt x="1026" y="1185"/>
                  </a:lnTo>
                  <a:lnTo>
                    <a:pt x="1041" y="1136"/>
                  </a:lnTo>
                  <a:lnTo>
                    <a:pt x="1055" y="1085"/>
                  </a:lnTo>
                  <a:lnTo>
                    <a:pt x="1070" y="1034"/>
                  </a:lnTo>
                  <a:lnTo>
                    <a:pt x="1084" y="983"/>
                  </a:lnTo>
                  <a:lnTo>
                    <a:pt x="1114" y="879"/>
                  </a:lnTo>
                  <a:lnTo>
                    <a:pt x="1143" y="775"/>
                  </a:lnTo>
                  <a:lnTo>
                    <a:pt x="1171" y="673"/>
                  </a:lnTo>
                  <a:lnTo>
                    <a:pt x="1186" y="622"/>
                  </a:lnTo>
                  <a:lnTo>
                    <a:pt x="1200" y="573"/>
                  </a:lnTo>
                  <a:lnTo>
                    <a:pt x="1214" y="524"/>
                  </a:lnTo>
                  <a:lnTo>
                    <a:pt x="1228" y="477"/>
                  </a:lnTo>
                  <a:lnTo>
                    <a:pt x="1242" y="430"/>
                  </a:lnTo>
                  <a:lnTo>
                    <a:pt x="1255" y="385"/>
                  </a:lnTo>
                  <a:lnTo>
                    <a:pt x="1269" y="342"/>
                  </a:lnTo>
                  <a:lnTo>
                    <a:pt x="1282" y="302"/>
                  </a:lnTo>
                  <a:lnTo>
                    <a:pt x="1295" y="263"/>
                  </a:lnTo>
                  <a:lnTo>
                    <a:pt x="1308" y="226"/>
                  </a:lnTo>
                  <a:lnTo>
                    <a:pt x="1321" y="191"/>
                  </a:lnTo>
                  <a:lnTo>
                    <a:pt x="1334" y="159"/>
                  </a:lnTo>
                  <a:lnTo>
                    <a:pt x="1340" y="145"/>
                  </a:lnTo>
                  <a:lnTo>
                    <a:pt x="1346" y="131"/>
                  </a:lnTo>
                  <a:lnTo>
                    <a:pt x="1353" y="117"/>
                  </a:lnTo>
                  <a:lnTo>
                    <a:pt x="1359" y="105"/>
                  </a:lnTo>
                  <a:lnTo>
                    <a:pt x="1364" y="92"/>
                  </a:lnTo>
                  <a:lnTo>
                    <a:pt x="1370" y="81"/>
                  </a:lnTo>
                  <a:lnTo>
                    <a:pt x="1376" y="71"/>
                  </a:lnTo>
                  <a:lnTo>
                    <a:pt x="1382" y="62"/>
                  </a:lnTo>
                  <a:lnTo>
                    <a:pt x="1388" y="53"/>
                  </a:lnTo>
                  <a:lnTo>
                    <a:pt x="1375" y="48"/>
                  </a:lnTo>
                  <a:lnTo>
                    <a:pt x="1385" y="57"/>
                  </a:lnTo>
                  <a:lnTo>
                    <a:pt x="1391" y="50"/>
                  </a:lnTo>
                  <a:lnTo>
                    <a:pt x="1397" y="43"/>
                  </a:lnTo>
                  <a:lnTo>
                    <a:pt x="1402" y="37"/>
                  </a:lnTo>
                  <a:lnTo>
                    <a:pt x="1407" y="32"/>
                  </a:lnTo>
                  <a:lnTo>
                    <a:pt x="1413" y="28"/>
                  </a:lnTo>
                  <a:lnTo>
                    <a:pt x="1403" y="19"/>
                  </a:lnTo>
                  <a:lnTo>
                    <a:pt x="1408" y="31"/>
                  </a:lnTo>
                  <a:lnTo>
                    <a:pt x="1413" y="28"/>
                  </a:lnTo>
                  <a:lnTo>
                    <a:pt x="1419" y="26"/>
                  </a:lnTo>
                  <a:lnTo>
                    <a:pt x="1414" y="14"/>
                  </a:lnTo>
                  <a:lnTo>
                    <a:pt x="1414" y="27"/>
                  </a:lnTo>
                  <a:lnTo>
                    <a:pt x="1419" y="27"/>
                  </a:lnTo>
                  <a:lnTo>
                    <a:pt x="1424" y="27"/>
                  </a:lnTo>
                  <a:lnTo>
                    <a:pt x="1429" y="27"/>
                  </a:lnTo>
                  <a:lnTo>
                    <a:pt x="1429" y="14"/>
                  </a:lnTo>
                  <a:lnTo>
                    <a:pt x="1424" y="27"/>
                  </a:lnTo>
                  <a:lnTo>
                    <a:pt x="1429" y="28"/>
                  </a:lnTo>
                  <a:lnTo>
                    <a:pt x="1434" y="31"/>
                  </a:lnTo>
                  <a:lnTo>
                    <a:pt x="1440" y="19"/>
                  </a:lnTo>
                  <a:lnTo>
                    <a:pt x="1430" y="29"/>
                  </a:lnTo>
                  <a:lnTo>
                    <a:pt x="1435" y="33"/>
                  </a:lnTo>
                  <a:lnTo>
                    <a:pt x="1440" y="37"/>
                  </a:lnTo>
                  <a:lnTo>
                    <a:pt x="1445" y="42"/>
                  </a:lnTo>
                  <a:lnTo>
                    <a:pt x="1450" y="48"/>
                  </a:lnTo>
                  <a:lnTo>
                    <a:pt x="1455" y="54"/>
                  </a:lnTo>
                  <a:lnTo>
                    <a:pt x="1464" y="45"/>
                  </a:lnTo>
                  <a:lnTo>
                    <a:pt x="1453" y="50"/>
                  </a:lnTo>
                  <a:lnTo>
                    <a:pt x="1462" y="65"/>
                  </a:lnTo>
                  <a:lnTo>
                    <a:pt x="1472" y="84"/>
                  </a:lnTo>
                  <a:lnTo>
                    <a:pt x="1481" y="104"/>
                  </a:lnTo>
                  <a:lnTo>
                    <a:pt x="1490" y="126"/>
                  </a:lnTo>
                  <a:lnTo>
                    <a:pt x="1499" y="150"/>
                  </a:lnTo>
                  <a:lnTo>
                    <a:pt x="1507" y="176"/>
                  </a:lnTo>
                  <a:lnTo>
                    <a:pt x="1516" y="203"/>
                  </a:lnTo>
                  <a:lnTo>
                    <a:pt x="1525" y="232"/>
                  </a:lnTo>
                  <a:lnTo>
                    <a:pt x="1533" y="261"/>
                  </a:lnTo>
                  <a:lnTo>
                    <a:pt x="1549" y="321"/>
                  </a:lnTo>
                  <a:lnTo>
                    <a:pt x="1564" y="383"/>
                  </a:lnTo>
                  <a:lnTo>
                    <a:pt x="1579" y="444"/>
                  </a:lnTo>
                  <a:lnTo>
                    <a:pt x="1586" y="474"/>
                  </a:lnTo>
                  <a:lnTo>
                    <a:pt x="1593" y="502"/>
                  </a:lnTo>
                  <a:lnTo>
                    <a:pt x="1599" y="530"/>
                  </a:lnTo>
                  <a:lnTo>
                    <a:pt x="1606" y="556"/>
                  </a:lnTo>
                  <a:lnTo>
                    <a:pt x="1612" y="581"/>
                  </a:lnTo>
                  <a:lnTo>
                    <a:pt x="1618" y="603"/>
                  </a:lnTo>
                  <a:lnTo>
                    <a:pt x="1624" y="625"/>
                  </a:lnTo>
                  <a:lnTo>
                    <a:pt x="1630" y="643"/>
                  </a:lnTo>
                  <a:lnTo>
                    <a:pt x="1635" y="660"/>
                  </a:lnTo>
                  <a:lnTo>
                    <a:pt x="1638" y="666"/>
                  </a:lnTo>
                  <a:lnTo>
                    <a:pt x="1641" y="673"/>
                  </a:lnTo>
                  <a:lnTo>
                    <a:pt x="1646" y="684"/>
                  </a:lnTo>
                  <a:lnTo>
                    <a:pt x="1650" y="695"/>
                  </a:lnTo>
                  <a:lnTo>
                    <a:pt x="1655" y="705"/>
                  </a:lnTo>
                  <a:lnTo>
                    <a:pt x="1659" y="714"/>
                  </a:lnTo>
                  <a:lnTo>
                    <a:pt x="1663" y="723"/>
                  </a:lnTo>
                  <a:lnTo>
                    <a:pt x="1666" y="731"/>
                  </a:lnTo>
                  <a:lnTo>
                    <a:pt x="1673" y="744"/>
                  </a:lnTo>
                  <a:lnTo>
                    <a:pt x="1679" y="756"/>
                  </a:lnTo>
                  <a:lnTo>
                    <a:pt x="1684" y="765"/>
                  </a:lnTo>
                  <a:lnTo>
                    <a:pt x="1688" y="772"/>
                  </a:lnTo>
                  <a:lnTo>
                    <a:pt x="1712" y="762"/>
                  </a:lnTo>
                  <a:lnTo>
                    <a:pt x="1703" y="746"/>
                  </a:lnTo>
                  <a:lnTo>
                    <a:pt x="1697" y="734"/>
                  </a:lnTo>
                  <a:lnTo>
                    <a:pt x="1690" y="721"/>
                  </a:lnTo>
                  <a:lnTo>
                    <a:pt x="1687" y="713"/>
                  </a:lnTo>
                  <a:lnTo>
                    <a:pt x="1683" y="704"/>
                  </a:lnTo>
                  <a:lnTo>
                    <a:pt x="1679" y="695"/>
                  </a:lnTo>
                  <a:lnTo>
                    <a:pt x="1674" y="685"/>
                  </a:lnTo>
                  <a:lnTo>
                    <a:pt x="1670" y="674"/>
                  </a:lnTo>
                  <a:lnTo>
                    <a:pt x="1665" y="662"/>
                  </a:lnTo>
                  <a:lnTo>
                    <a:pt x="1662" y="656"/>
                  </a:lnTo>
                  <a:lnTo>
                    <a:pt x="1659" y="649"/>
                  </a:lnTo>
                  <a:lnTo>
                    <a:pt x="1654" y="633"/>
                  </a:lnTo>
                  <a:lnTo>
                    <a:pt x="1648" y="614"/>
                  </a:lnTo>
                  <a:lnTo>
                    <a:pt x="1642" y="593"/>
                  </a:lnTo>
                  <a:lnTo>
                    <a:pt x="1636" y="571"/>
                  </a:lnTo>
                  <a:lnTo>
                    <a:pt x="1630" y="546"/>
                  </a:lnTo>
                  <a:lnTo>
                    <a:pt x="1623" y="520"/>
                  </a:lnTo>
                  <a:lnTo>
                    <a:pt x="1617" y="492"/>
                  </a:lnTo>
                  <a:lnTo>
                    <a:pt x="1610" y="463"/>
                  </a:lnTo>
                  <a:lnTo>
                    <a:pt x="1603" y="434"/>
                  </a:lnTo>
                  <a:lnTo>
                    <a:pt x="1588" y="373"/>
                  </a:lnTo>
                  <a:lnTo>
                    <a:pt x="1573" y="311"/>
                  </a:lnTo>
                  <a:lnTo>
                    <a:pt x="1557" y="251"/>
                  </a:lnTo>
                  <a:lnTo>
                    <a:pt x="1549" y="221"/>
                  </a:lnTo>
                  <a:lnTo>
                    <a:pt x="1540" y="193"/>
                  </a:lnTo>
                  <a:lnTo>
                    <a:pt x="1531" y="166"/>
                  </a:lnTo>
                  <a:lnTo>
                    <a:pt x="1523" y="140"/>
                  </a:lnTo>
                  <a:lnTo>
                    <a:pt x="1514" y="116"/>
                  </a:lnTo>
                  <a:lnTo>
                    <a:pt x="1505" y="94"/>
                  </a:lnTo>
                  <a:lnTo>
                    <a:pt x="1496" y="73"/>
                  </a:lnTo>
                  <a:lnTo>
                    <a:pt x="1486" y="55"/>
                  </a:lnTo>
                  <a:lnTo>
                    <a:pt x="1477" y="40"/>
                  </a:lnTo>
                  <a:lnTo>
                    <a:pt x="1474" y="35"/>
                  </a:lnTo>
                  <a:lnTo>
                    <a:pt x="1469" y="29"/>
                  </a:lnTo>
                  <a:lnTo>
                    <a:pt x="1464" y="23"/>
                  </a:lnTo>
                  <a:lnTo>
                    <a:pt x="1459" y="18"/>
                  </a:lnTo>
                  <a:lnTo>
                    <a:pt x="1454" y="14"/>
                  </a:lnTo>
                  <a:lnTo>
                    <a:pt x="1449" y="10"/>
                  </a:lnTo>
                  <a:lnTo>
                    <a:pt x="1445" y="7"/>
                  </a:lnTo>
                  <a:lnTo>
                    <a:pt x="1440" y="4"/>
                  </a:lnTo>
                  <a:lnTo>
                    <a:pt x="1434" y="3"/>
                  </a:lnTo>
                  <a:lnTo>
                    <a:pt x="1429" y="1"/>
                  </a:lnTo>
                  <a:lnTo>
                    <a:pt x="1424" y="0"/>
                  </a:lnTo>
                  <a:lnTo>
                    <a:pt x="1419" y="0"/>
                  </a:lnTo>
                  <a:lnTo>
                    <a:pt x="1414" y="1"/>
                  </a:lnTo>
                  <a:lnTo>
                    <a:pt x="1409" y="2"/>
                  </a:lnTo>
                  <a:lnTo>
                    <a:pt x="1403" y="4"/>
                  </a:lnTo>
                  <a:lnTo>
                    <a:pt x="1398" y="7"/>
                  </a:lnTo>
                  <a:lnTo>
                    <a:pt x="1394" y="9"/>
                  </a:lnTo>
                  <a:lnTo>
                    <a:pt x="1389" y="13"/>
                  </a:lnTo>
                  <a:lnTo>
                    <a:pt x="1383" y="18"/>
                  </a:lnTo>
                  <a:lnTo>
                    <a:pt x="1392" y="27"/>
                  </a:lnTo>
                  <a:lnTo>
                    <a:pt x="1383" y="19"/>
                  </a:lnTo>
                  <a:lnTo>
                    <a:pt x="1378" y="24"/>
                  </a:lnTo>
                  <a:lnTo>
                    <a:pt x="1372" y="31"/>
                  </a:lnTo>
                  <a:lnTo>
                    <a:pt x="1366" y="38"/>
                  </a:lnTo>
                  <a:lnTo>
                    <a:pt x="1364" y="43"/>
                  </a:lnTo>
                  <a:lnTo>
                    <a:pt x="1358" y="52"/>
                  </a:lnTo>
                  <a:lnTo>
                    <a:pt x="1352" y="61"/>
                  </a:lnTo>
                  <a:lnTo>
                    <a:pt x="1346" y="71"/>
                  </a:lnTo>
                  <a:lnTo>
                    <a:pt x="1340" y="82"/>
                  </a:lnTo>
                  <a:lnTo>
                    <a:pt x="1335" y="95"/>
                  </a:lnTo>
                  <a:lnTo>
                    <a:pt x="1329" y="107"/>
                  </a:lnTo>
                  <a:lnTo>
                    <a:pt x="1322" y="121"/>
                  </a:lnTo>
                  <a:lnTo>
                    <a:pt x="1316" y="135"/>
                  </a:lnTo>
                  <a:lnTo>
                    <a:pt x="1310" y="149"/>
                  </a:lnTo>
                  <a:lnTo>
                    <a:pt x="1297" y="181"/>
                  </a:lnTo>
                  <a:lnTo>
                    <a:pt x="1284" y="216"/>
                  </a:lnTo>
                  <a:lnTo>
                    <a:pt x="1271" y="253"/>
                  </a:lnTo>
                  <a:lnTo>
                    <a:pt x="1258" y="291"/>
                  </a:lnTo>
                  <a:lnTo>
                    <a:pt x="1245" y="332"/>
                  </a:lnTo>
                  <a:lnTo>
                    <a:pt x="1231" y="375"/>
                  </a:lnTo>
                  <a:lnTo>
                    <a:pt x="1218" y="420"/>
                  </a:lnTo>
                  <a:lnTo>
                    <a:pt x="1204" y="466"/>
                  </a:lnTo>
                  <a:lnTo>
                    <a:pt x="1189" y="514"/>
                  </a:lnTo>
                  <a:lnTo>
                    <a:pt x="1176" y="563"/>
                  </a:lnTo>
                  <a:lnTo>
                    <a:pt x="1162" y="612"/>
                  </a:lnTo>
                  <a:lnTo>
                    <a:pt x="1147" y="662"/>
                  </a:lnTo>
                  <a:lnTo>
                    <a:pt x="1119" y="765"/>
                  </a:lnTo>
                  <a:lnTo>
                    <a:pt x="1090" y="869"/>
                  </a:lnTo>
                  <a:lnTo>
                    <a:pt x="1060" y="973"/>
                  </a:lnTo>
                  <a:lnTo>
                    <a:pt x="1046" y="1024"/>
                  </a:lnTo>
                  <a:lnTo>
                    <a:pt x="1031" y="1075"/>
                  </a:lnTo>
                  <a:lnTo>
                    <a:pt x="1017" y="1125"/>
                  </a:lnTo>
                  <a:lnTo>
                    <a:pt x="1002" y="1174"/>
                  </a:lnTo>
                  <a:lnTo>
                    <a:pt x="987" y="1222"/>
                  </a:lnTo>
                  <a:lnTo>
                    <a:pt x="974" y="1269"/>
                  </a:lnTo>
                  <a:lnTo>
                    <a:pt x="959" y="1314"/>
                  </a:lnTo>
                  <a:lnTo>
                    <a:pt x="944" y="1359"/>
                  </a:lnTo>
                  <a:lnTo>
                    <a:pt x="931" y="1402"/>
                  </a:lnTo>
                  <a:lnTo>
                    <a:pt x="917" y="1446"/>
                  </a:lnTo>
                  <a:lnTo>
                    <a:pt x="902" y="1492"/>
                  </a:lnTo>
                  <a:lnTo>
                    <a:pt x="888" y="1539"/>
                  </a:lnTo>
                  <a:lnTo>
                    <a:pt x="874" y="1586"/>
                  </a:lnTo>
                  <a:lnTo>
                    <a:pt x="859" y="1635"/>
                  </a:lnTo>
                  <a:lnTo>
                    <a:pt x="830" y="1734"/>
                  </a:lnTo>
                  <a:lnTo>
                    <a:pt x="801" y="1833"/>
                  </a:lnTo>
                  <a:lnTo>
                    <a:pt x="772" y="1934"/>
                  </a:lnTo>
                  <a:lnTo>
                    <a:pt x="742" y="2034"/>
                  </a:lnTo>
                  <a:lnTo>
                    <a:pt x="713" y="2133"/>
                  </a:lnTo>
                  <a:lnTo>
                    <a:pt x="697" y="2182"/>
                  </a:lnTo>
                  <a:lnTo>
                    <a:pt x="683" y="2230"/>
                  </a:lnTo>
                  <a:lnTo>
                    <a:pt x="668" y="2277"/>
                  </a:lnTo>
                  <a:lnTo>
                    <a:pt x="653" y="2323"/>
                  </a:lnTo>
                  <a:lnTo>
                    <a:pt x="638" y="2369"/>
                  </a:lnTo>
                  <a:lnTo>
                    <a:pt x="623" y="2413"/>
                  </a:lnTo>
                  <a:lnTo>
                    <a:pt x="608" y="2455"/>
                  </a:lnTo>
                  <a:lnTo>
                    <a:pt x="593" y="2497"/>
                  </a:lnTo>
                  <a:lnTo>
                    <a:pt x="578" y="2537"/>
                  </a:lnTo>
                  <a:lnTo>
                    <a:pt x="563" y="2576"/>
                  </a:lnTo>
                  <a:lnTo>
                    <a:pt x="548" y="2612"/>
                  </a:lnTo>
                  <a:lnTo>
                    <a:pt x="533" y="2647"/>
                  </a:lnTo>
                  <a:lnTo>
                    <a:pt x="519" y="2680"/>
                  </a:lnTo>
                  <a:lnTo>
                    <a:pt x="503" y="2710"/>
                  </a:lnTo>
                  <a:lnTo>
                    <a:pt x="489" y="2739"/>
                  </a:lnTo>
                  <a:lnTo>
                    <a:pt x="475" y="2764"/>
                  </a:lnTo>
                  <a:lnTo>
                    <a:pt x="459" y="2789"/>
                  </a:lnTo>
                  <a:lnTo>
                    <a:pt x="470" y="2794"/>
                  </a:lnTo>
                  <a:lnTo>
                    <a:pt x="461" y="2785"/>
                  </a:lnTo>
                  <a:lnTo>
                    <a:pt x="446" y="2807"/>
                  </a:lnTo>
                  <a:lnTo>
                    <a:pt x="430" y="2826"/>
                  </a:lnTo>
                  <a:lnTo>
                    <a:pt x="414" y="2845"/>
                  </a:lnTo>
                  <a:lnTo>
                    <a:pt x="397" y="2861"/>
                  </a:lnTo>
                  <a:lnTo>
                    <a:pt x="380" y="2875"/>
                  </a:lnTo>
                  <a:lnTo>
                    <a:pt x="363" y="2888"/>
                  </a:lnTo>
                  <a:lnTo>
                    <a:pt x="372" y="2897"/>
                  </a:lnTo>
                  <a:lnTo>
                    <a:pt x="367" y="2885"/>
                  </a:lnTo>
                  <a:lnTo>
                    <a:pt x="350" y="2896"/>
                  </a:lnTo>
                  <a:lnTo>
                    <a:pt x="333" y="2906"/>
                  </a:lnTo>
                  <a:lnTo>
                    <a:pt x="315" y="2915"/>
                  </a:lnTo>
                  <a:lnTo>
                    <a:pt x="298" y="2922"/>
                  </a:lnTo>
                  <a:lnTo>
                    <a:pt x="280" y="2928"/>
                  </a:lnTo>
                  <a:lnTo>
                    <a:pt x="263" y="2933"/>
                  </a:lnTo>
                  <a:lnTo>
                    <a:pt x="245" y="2937"/>
                  </a:lnTo>
                  <a:lnTo>
                    <a:pt x="250" y="2949"/>
                  </a:lnTo>
                  <a:lnTo>
                    <a:pt x="250" y="2936"/>
                  </a:lnTo>
                  <a:lnTo>
                    <a:pt x="233" y="2939"/>
                  </a:lnTo>
                  <a:lnTo>
                    <a:pt x="216" y="2941"/>
                  </a:lnTo>
                  <a:lnTo>
                    <a:pt x="182" y="2944"/>
                  </a:lnTo>
                  <a:lnTo>
                    <a:pt x="150" y="2945"/>
                  </a:lnTo>
                  <a:lnTo>
                    <a:pt x="120" y="2944"/>
                  </a:lnTo>
                  <a:lnTo>
                    <a:pt x="92" y="2943"/>
                  </a:lnTo>
                  <a:lnTo>
                    <a:pt x="66" y="2942"/>
                  </a:lnTo>
                  <a:lnTo>
                    <a:pt x="54" y="2942"/>
                  </a:lnTo>
                  <a:lnTo>
                    <a:pt x="42" y="2942"/>
                  </a:lnTo>
                  <a:lnTo>
                    <a:pt x="32" y="2943"/>
                  </a:lnTo>
                  <a:lnTo>
                    <a:pt x="22" y="2945"/>
                  </a:lnTo>
                  <a:lnTo>
                    <a:pt x="17" y="2945"/>
                  </a:lnTo>
                  <a:lnTo>
                    <a:pt x="8" y="2947"/>
                  </a:lnTo>
                  <a:lnTo>
                    <a:pt x="0" y="295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931988" y="1425576"/>
            <a:ext cx="4751387" cy="5203854"/>
            <a:chOff x="2349" y="565"/>
            <a:chExt cx="2993" cy="3573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708" y="3884"/>
              <a:ext cx="5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Stress</a:t>
              </a:r>
              <a:endParaRPr lang="en-US" dirty="0">
                <a:latin typeface="+mn-lt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 rot="16200000">
              <a:off x="1855" y="1862"/>
              <a:ext cx="1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Productivity</a:t>
              </a:r>
              <a:endParaRPr lang="en-US" dirty="0">
                <a:latin typeface="+mn-lt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2644" y="565"/>
              <a:ext cx="2698" cy="329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+mn-lt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93951" y="1858216"/>
            <a:ext cx="4121151" cy="4331447"/>
            <a:chOff x="2640" y="885"/>
            <a:chExt cx="2596" cy="2974"/>
          </a:xfrm>
        </p:grpSpPr>
        <p:sp>
          <p:nvSpPr>
            <p:cNvPr id="6150" name="Rectangle 13"/>
            <p:cNvSpPr>
              <a:spLocks noChangeArrowheads="1"/>
            </p:cNvSpPr>
            <p:nvPr/>
          </p:nvSpPr>
          <p:spPr bwMode="auto">
            <a:xfrm rot="5160000">
              <a:off x="4629" y="2804"/>
              <a:ext cx="10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>
                  <a:solidFill>
                    <a:srgbClr val="FF0000"/>
                  </a:solidFill>
                  <a:latin typeface="+mn-lt"/>
                </a:rPr>
                <a:t>Overwhelmed</a:t>
              </a:r>
              <a:endParaRPr lang="en-US" sz="1800">
                <a:latin typeface="+mn-lt"/>
              </a:endParaRPr>
            </a:p>
          </p:txBody>
        </p:sp>
        <p:sp>
          <p:nvSpPr>
            <p:cNvPr id="6151" name="Freeform 14"/>
            <p:cNvSpPr>
              <a:spLocks/>
            </p:cNvSpPr>
            <p:nvPr/>
          </p:nvSpPr>
          <p:spPr bwMode="auto">
            <a:xfrm>
              <a:off x="2640" y="885"/>
              <a:ext cx="2432" cy="2974"/>
            </a:xfrm>
            <a:custGeom>
              <a:avLst/>
              <a:gdLst>
                <a:gd name="T0" fmla="*/ 32 w 4863"/>
                <a:gd name="T1" fmla="*/ 2969 h 5948"/>
                <a:gd name="T2" fmla="*/ 182 w 4863"/>
                <a:gd name="T3" fmla="*/ 2970 h 5948"/>
                <a:gd name="T4" fmla="*/ 308 w 4863"/>
                <a:gd name="T5" fmla="*/ 2946 h 5948"/>
                <a:gd name="T6" fmla="*/ 416 w 4863"/>
                <a:gd name="T7" fmla="*/ 2880 h 5948"/>
                <a:gd name="T8" fmla="*/ 513 w 4863"/>
                <a:gd name="T9" fmla="*/ 2749 h 5948"/>
                <a:gd name="T10" fmla="*/ 617 w 4863"/>
                <a:gd name="T11" fmla="*/ 2507 h 5948"/>
                <a:gd name="T12" fmla="*/ 721 w 4863"/>
                <a:gd name="T13" fmla="*/ 2192 h 5948"/>
                <a:gd name="T14" fmla="*/ 897 w 4863"/>
                <a:gd name="T15" fmla="*/ 1597 h 5948"/>
                <a:gd name="T16" fmla="*/ 998 w 4863"/>
                <a:gd name="T17" fmla="*/ 1279 h 5948"/>
                <a:gd name="T18" fmla="*/ 1114 w 4863"/>
                <a:gd name="T19" fmla="*/ 873 h 5948"/>
                <a:gd name="T20" fmla="*/ 1242 w 4863"/>
                <a:gd name="T21" fmla="*/ 416 h 5948"/>
                <a:gd name="T22" fmla="*/ 1330 w 4863"/>
                <a:gd name="T23" fmla="*/ 162 h 5948"/>
                <a:gd name="T24" fmla="*/ 1375 w 4863"/>
                <a:gd name="T25" fmla="*/ 71 h 5948"/>
                <a:gd name="T26" fmla="*/ 1404 w 4863"/>
                <a:gd name="T27" fmla="*/ 37 h 5948"/>
                <a:gd name="T28" fmla="*/ 1418 w 4863"/>
                <a:gd name="T29" fmla="*/ 14 h 5948"/>
                <a:gd name="T30" fmla="*/ 1434 w 4863"/>
                <a:gd name="T31" fmla="*/ 29 h 5948"/>
                <a:gd name="T32" fmla="*/ 1455 w 4863"/>
                <a:gd name="T33" fmla="*/ 52 h 5948"/>
                <a:gd name="T34" fmla="*/ 1489 w 4863"/>
                <a:gd name="T35" fmla="*/ 127 h 5948"/>
                <a:gd name="T36" fmla="*/ 1550 w 4863"/>
                <a:gd name="T37" fmla="*/ 342 h 5948"/>
                <a:gd name="T38" fmla="*/ 1637 w 4863"/>
                <a:gd name="T39" fmla="*/ 654 h 5948"/>
                <a:gd name="T40" fmla="*/ 1716 w 4863"/>
                <a:gd name="T41" fmla="*/ 809 h 5948"/>
                <a:gd name="T42" fmla="*/ 1819 w 4863"/>
                <a:gd name="T43" fmla="*/ 895 h 5948"/>
                <a:gd name="T44" fmla="*/ 2012 w 4863"/>
                <a:gd name="T45" fmla="*/ 960 h 5948"/>
                <a:gd name="T46" fmla="*/ 2148 w 4863"/>
                <a:gd name="T47" fmla="*/ 1003 h 5948"/>
                <a:gd name="T48" fmla="*/ 2231 w 4863"/>
                <a:gd name="T49" fmla="*/ 1107 h 5948"/>
                <a:gd name="T50" fmla="*/ 2276 w 4863"/>
                <a:gd name="T51" fmla="*/ 1206 h 5948"/>
                <a:gd name="T52" fmla="*/ 2317 w 4863"/>
                <a:gd name="T53" fmla="*/ 1388 h 5948"/>
                <a:gd name="T54" fmla="*/ 2356 w 4863"/>
                <a:gd name="T55" fmla="*/ 1725 h 5948"/>
                <a:gd name="T56" fmla="*/ 2383 w 4863"/>
                <a:gd name="T57" fmla="*/ 2192 h 5948"/>
                <a:gd name="T58" fmla="*/ 2398 w 4863"/>
                <a:gd name="T59" fmla="*/ 2497 h 5948"/>
                <a:gd name="T60" fmla="*/ 2431 w 4863"/>
                <a:gd name="T61" fmla="*/ 2579 h 5948"/>
                <a:gd name="T62" fmla="*/ 2418 w 4863"/>
                <a:gd name="T63" fmla="*/ 2377 h 5948"/>
                <a:gd name="T64" fmla="*/ 2402 w 4863"/>
                <a:gd name="T65" fmla="*/ 2040 h 5948"/>
                <a:gd name="T66" fmla="*/ 2369 w 4863"/>
                <a:gd name="T67" fmla="*/ 1573 h 5948"/>
                <a:gd name="T68" fmla="*/ 2328 w 4863"/>
                <a:gd name="T69" fmla="*/ 1301 h 5948"/>
                <a:gd name="T70" fmla="*/ 2266 w 4863"/>
                <a:gd name="T71" fmla="*/ 1115 h 5948"/>
                <a:gd name="T72" fmla="*/ 2174 w 4863"/>
                <a:gd name="T73" fmla="*/ 1005 h 5948"/>
                <a:gd name="T74" fmla="*/ 2061 w 4863"/>
                <a:gd name="T75" fmla="*/ 949 h 5948"/>
                <a:gd name="T76" fmla="*/ 1848 w 4863"/>
                <a:gd name="T77" fmla="*/ 880 h 5948"/>
                <a:gd name="T78" fmla="*/ 1766 w 4863"/>
                <a:gd name="T79" fmla="*/ 825 h 5948"/>
                <a:gd name="T80" fmla="*/ 1698 w 4863"/>
                <a:gd name="T81" fmla="*/ 730 h 5948"/>
                <a:gd name="T82" fmla="*/ 1620 w 4863"/>
                <a:gd name="T83" fmla="*/ 509 h 5948"/>
                <a:gd name="T84" fmla="*/ 1539 w 4863"/>
                <a:gd name="T85" fmla="*/ 200 h 5948"/>
                <a:gd name="T86" fmla="*/ 1482 w 4863"/>
                <a:gd name="T87" fmla="*/ 45 h 5948"/>
                <a:gd name="T88" fmla="*/ 1450 w 4863"/>
                <a:gd name="T89" fmla="*/ 9 h 5948"/>
                <a:gd name="T90" fmla="*/ 1413 w 4863"/>
                <a:gd name="T91" fmla="*/ 1 h 5948"/>
                <a:gd name="T92" fmla="*/ 1372 w 4863"/>
                <a:gd name="T93" fmla="*/ 30 h 5948"/>
                <a:gd name="T94" fmla="*/ 1332 w 4863"/>
                <a:gd name="T95" fmla="*/ 95 h 5948"/>
                <a:gd name="T96" fmla="*/ 1273 w 4863"/>
                <a:gd name="T97" fmla="*/ 238 h 5948"/>
                <a:gd name="T98" fmla="*/ 1176 w 4863"/>
                <a:gd name="T99" fmla="*/ 551 h 5948"/>
                <a:gd name="T100" fmla="*/ 1031 w 4863"/>
                <a:gd name="T101" fmla="*/ 1072 h 5948"/>
                <a:gd name="T102" fmla="*/ 931 w 4863"/>
                <a:gd name="T103" fmla="*/ 1402 h 5948"/>
                <a:gd name="T104" fmla="*/ 800 w 4863"/>
                <a:gd name="T105" fmla="*/ 1833 h 5948"/>
                <a:gd name="T106" fmla="*/ 653 w 4863"/>
                <a:gd name="T107" fmla="*/ 2323 h 5948"/>
                <a:gd name="T108" fmla="*/ 548 w 4863"/>
                <a:gd name="T109" fmla="*/ 2612 h 5948"/>
                <a:gd name="T110" fmla="*/ 470 w 4863"/>
                <a:gd name="T111" fmla="*/ 2794 h 5948"/>
                <a:gd name="T112" fmla="*/ 363 w 4863"/>
                <a:gd name="T113" fmla="*/ 2888 h 5948"/>
                <a:gd name="T114" fmla="*/ 280 w 4863"/>
                <a:gd name="T115" fmla="*/ 2928 h 5948"/>
                <a:gd name="T116" fmla="*/ 182 w 4863"/>
                <a:gd name="T117" fmla="*/ 2944 h 5948"/>
                <a:gd name="T118" fmla="*/ 32 w 4863"/>
                <a:gd name="T119" fmla="*/ 2943 h 59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63"/>
                <a:gd name="T181" fmla="*/ 0 h 5948"/>
                <a:gd name="T182" fmla="*/ 4863 w 4863"/>
                <a:gd name="T183" fmla="*/ 5948 h 59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63" h="5948">
                  <a:moveTo>
                    <a:pt x="0" y="5900"/>
                  </a:moveTo>
                  <a:lnTo>
                    <a:pt x="20" y="5948"/>
                  </a:lnTo>
                  <a:lnTo>
                    <a:pt x="36" y="5943"/>
                  </a:lnTo>
                  <a:lnTo>
                    <a:pt x="54" y="5938"/>
                  </a:lnTo>
                  <a:lnTo>
                    <a:pt x="44" y="5915"/>
                  </a:lnTo>
                  <a:lnTo>
                    <a:pt x="44" y="5941"/>
                  </a:lnTo>
                  <a:lnTo>
                    <a:pt x="64" y="5938"/>
                  </a:lnTo>
                  <a:lnTo>
                    <a:pt x="84" y="5937"/>
                  </a:lnTo>
                  <a:lnTo>
                    <a:pt x="108" y="5937"/>
                  </a:lnTo>
                  <a:lnTo>
                    <a:pt x="131" y="5937"/>
                  </a:lnTo>
                  <a:lnTo>
                    <a:pt x="184" y="5938"/>
                  </a:lnTo>
                  <a:lnTo>
                    <a:pt x="240" y="5940"/>
                  </a:lnTo>
                  <a:lnTo>
                    <a:pt x="300" y="5941"/>
                  </a:lnTo>
                  <a:lnTo>
                    <a:pt x="364" y="5940"/>
                  </a:lnTo>
                  <a:lnTo>
                    <a:pt x="431" y="5934"/>
                  </a:lnTo>
                  <a:lnTo>
                    <a:pt x="465" y="5929"/>
                  </a:lnTo>
                  <a:lnTo>
                    <a:pt x="500" y="5924"/>
                  </a:lnTo>
                  <a:lnTo>
                    <a:pt x="510" y="5921"/>
                  </a:lnTo>
                  <a:lnTo>
                    <a:pt x="545" y="5913"/>
                  </a:lnTo>
                  <a:lnTo>
                    <a:pt x="580" y="5903"/>
                  </a:lnTo>
                  <a:lnTo>
                    <a:pt x="615" y="5891"/>
                  </a:lnTo>
                  <a:lnTo>
                    <a:pt x="650" y="5877"/>
                  </a:lnTo>
                  <a:lnTo>
                    <a:pt x="685" y="5859"/>
                  </a:lnTo>
                  <a:lnTo>
                    <a:pt x="720" y="5840"/>
                  </a:lnTo>
                  <a:lnTo>
                    <a:pt x="754" y="5817"/>
                  </a:lnTo>
                  <a:lnTo>
                    <a:pt x="763" y="5813"/>
                  </a:lnTo>
                  <a:lnTo>
                    <a:pt x="798" y="5786"/>
                  </a:lnTo>
                  <a:lnTo>
                    <a:pt x="831" y="5759"/>
                  </a:lnTo>
                  <a:lnTo>
                    <a:pt x="865" y="5727"/>
                  </a:lnTo>
                  <a:lnTo>
                    <a:pt x="897" y="5690"/>
                  </a:lnTo>
                  <a:lnTo>
                    <a:pt x="929" y="5651"/>
                  </a:lnTo>
                  <a:lnTo>
                    <a:pt x="959" y="5607"/>
                  </a:lnTo>
                  <a:lnTo>
                    <a:pt x="965" y="5598"/>
                  </a:lnTo>
                  <a:lnTo>
                    <a:pt x="993" y="5553"/>
                  </a:lnTo>
                  <a:lnTo>
                    <a:pt x="1025" y="5498"/>
                  </a:lnTo>
                  <a:lnTo>
                    <a:pt x="1054" y="5441"/>
                  </a:lnTo>
                  <a:lnTo>
                    <a:pt x="1085" y="5380"/>
                  </a:lnTo>
                  <a:lnTo>
                    <a:pt x="1114" y="5314"/>
                  </a:lnTo>
                  <a:lnTo>
                    <a:pt x="1145" y="5244"/>
                  </a:lnTo>
                  <a:lnTo>
                    <a:pt x="1174" y="5171"/>
                  </a:lnTo>
                  <a:lnTo>
                    <a:pt x="1204" y="5094"/>
                  </a:lnTo>
                  <a:lnTo>
                    <a:pt x="1234" y="5014"/>
                  </a:lnTo>
                  <a:lnTo>
                    <a:pt x="1264" y="4932"/>
                  </a:lnTo>
                  <a:lnTo>
                    <a:pt x="1293" y="4846"/>
                  </a:lnTo>
                  <a:lnTo>
                    <a:pt x="1323" y="4757"/>
                  </a:lnTo>
                  <a:lnTo>
                    <a:pt x="1353" y="4667"/>
                  </a:lnTo>
                  <a:lnTo>
                    <a:pt x="1382" y="4575"/>
                  </a:lnTo>
                  <a:lnTo>
                    <a:pt x="1411" y="4480"/>
                  </a:lnTo>
                  <a:lnTo>
                    <a:pt x="1442" y="4384"/>
                  </a:lnTo>
                  <a:lnTo>
                    <a:pt x="1471" y="4286"/>
                  </a:lnTo>
                  <a:lnTo>
                    <a:pt x="1530" y="4089"/>
                  </a:lnTo>
                  <a:lnTo>
                    <a:pt x="1589" y="3888"/>
                  </a:lnTo>
                  <a:lnTo>
                    <a:pt x="1648" y="3687"/>
                  </a:lnTo>
                  <a:lnTo>
                    <a:pt x="1706" y="3487"/>
                  </a:lnTo>
                  <a:lnTo>
                    <a:pt x="1764" y="3290"/>
                  </a:lnTo>
                  <a:lnTo>
                    <a:pt x="1794" y="3194"/>
                  </a:lnTo>
                  <a:lnTo>
                    <a:pt x="1823" y="3098"/>
                  </a:lnTo>
                  <a:lnTo>
                    <a:pt x="1852" y="3004"/>
                  </a:lnTo>
                  <a:lnTo>
                    <a:pt x="1880" y="2912"/>
                  </a:lnTo>
                  <a:lnTo>
                    <a:pt x="1909" y="2823"/>
                  </a:lnTo>
                  <a:lnTo>
                    <a:pt x="1938" y="2735"/>
                  </a:lnTo>
                  <a:lnTo>
                    <a:pt x="1966" y="2648"/>
                  </a:lnTo>
                  <a:lnTo>
                    <a:pt x="1995" y="2557"/>
                  </a:lnTo>
                  <a:lnTo>
                    <a:pt x="2024" y="2463"/>
                  </a:lnTo>
                  <a:lnTo>
                    <a:pt x="2053" y="2366"/>
                  </a:lnTo>
                  <a:lnTo>
                    <a:pt x="2081" y="2266"/>
                  </a:lnTo>
                  <a:lnTo>
                    <a:pt x="2110" y="2164"/>
                  </a:lnTo>
                  <a:lnTo>
                    <a:pt x="2139" y="2061"/>
                  </a:lnTo>
                  <a:lnTo>
                    <a:pt x="2168" y="1957"/>
                  </a:lnTo>
                  <a:lnTo>
                    <a:pt x="2227" y="1746"/>
                  </a:lnTo>
                  <a:lnTo>
                    <a:pt x="2284" y="1534"/>
                  </a:lnTo>
                  <a:lnTo>
                    <a:pt x="2342" y="1326"/>
                  </a:lnTo>
                  <a:lnTo>
                    <a:pt x="2370" y="1222"/>
                  </a:lnTo>
                  <a:lnTo>
                    <a:pt x="2399" y="1122"/>
                  </a:lnTo>
                  <a:lnTo>
                    <a:pt x="2427" y="1023"/>
                  </a:lnTo>
                  <a:lnTo>
                    <a:pt x="2456" y="926"/>
                  </a:lnTo>
                  <a:lnTo>
                    <a:pt x="2483" y="833"/>
                  </a:lnTo>
                  <a:lnTo>
                    <a:pt x="2511" y="744"/>
                  </a:lnTo>
                  <a:lnTo>
                    <a:pt x="2539" y="657"/>
                  </a:lnTo>
                  <a:lnTo>
                    <a:pt x="2567" y="575"/>
                  </a:lnTo>
                  <a:lnTo>
                    <a:pt x="2593" y="496"/>
                  </a:lnTo>
                  <a:lnTo>
                    <a:pt x="2620" y="423"/>
                  </a:lnTo>
                  <a:lnTo>
                    <a:pt x="2647" y="355"/>
                  </a:lnTo>
                  <a:lnTo>
                    <a:pt x="2660" y="323"/>
                  </a:lnTo>
                  <a:lnTo>
                    <a:pt x="2673" y="294"/>
                  </a:lnTo>
                  <a:lnTo>
                    <a:pt x="2686" y="264"/>
                  </a:lnTo>
                  <a:lnTo>
                    <a:pt x="2699" y="237"/>
                  </a:lnTo>
                  <a:lnTo>
                    <a:pt x="2712" y="210"/>
                  </a:lnTo>
                  <a:lnTo>
                    <a:pt x="2725" y="186"/>
                  </a:lnTo>
                  <a:lnTo>
                    <a:pt x="2737" y="164"/>
                  </a:lnTo>
                  <a:lnTo>
                    <a:pt x="2750" y="142"/>
                  </a:lnTo>
                  <a:lnTo>
                    <a:pt x="2763" y="123"/>
                  </a:lnTo>
                  <a:lnTo>
                    <a:pt x="2739" y="113"/>
                  </a:lnTo>
                  <a:lnTo>
                    <a:pt x="2758" y="132"/>
                  </a:lnTo>
                  <a:lnTo>
                    <a:pt x="2771" y="114"/>
                  </a:lnTo>
                  <a:lnTo>
                    <a:pt x="2782" y="98"/>
                  </a:lnTo>
                  <a:lnTo>
                    <a:pt x="2794" y="85"/>
                  </a:lnTo>
                  <a:lnTo>
                    <a:pt x="2807" y="73"/>
                  </a:lnTo>
                  <a:lnTo>
                    <a:pt x="2816" y="65"/>
                  </a:lnTo>
                  <a:lnTo>
                    <a:pt x="2830" y="56"/>
                  </a:lnTo>
                  <a:lnTo>
                    <a:pt x="2812" y="37"/>
                  </a:lnTo>
                  <a:lnTo>
                    <a:pt x="2822" y="60"/>
                  </a:lnTo>
                  <a:lnTo>
                    <a:pt x="2833" y="56"/>
                  </a:lnTo>
                  <a:lnTo>
                    <a:pt x="2845" y="51"/>
                  </a:lnTo>
                  <a:lnTo>
                    <a:pt x="2835" y="28"/>
                  </a:lnTo>
                  <a:lnTo>
                    <a:pt x="2835" y="54"/>
                  </a:lnTo>
                  <a:lnTo>
                    <a:pt x="2847" y="53"/>
                  </a:lnTo>
                  <a:lnTo>
                    <a:pt x="2857" y="54"/>
                  </a:lnTo>
                  <a:lnTo>
                    <a:pt x="2857" y="28"/>
                  </a:lnTo>
                  <a:lnTo>
                    <a:pt x="2847" y="51"/>
                  </a:lnTo>
                  <a:lnTo>
                    <a:pt x="2858" y="54"/>
                  </a:lnTo>
                  <a:lnTo>
                    <a:pt x="2868" y="59"/>
                  </a:lnTo>
                  <a:lnTo>
                    <a:pt x="2879" y="66"/>
                  </a:lnTo>
                  <a:lnTo>
                    <a:pt x="2889" y="41"/>
                  </a:lnTo>
                  <a:lnTo>
                    <a:pt x="2870" y="60"/>
                  </a:lnTo>
                  <a:lnTo>
                    <a:pt x="2880" y="69"/>
                  </a:lnTo>
                  <a:lnTo>
                    <a:pt x="2890" y="79"/>
                  </a:lnTo>
                  <a:lnTo>
                    <a:pt x="2900" y="91"/>
                  </a:lnTo>
                  <a:lnTo>
                    <a:pt x="2909" y="104"/>
                  </a:lnTo>
                  <a:lnTo>
                    <a:pt x="2928" y="85"/>
                  </a:lnTo>
                  <a:lnTo>
                    <a:pt x="2905" y="95"/>
                  </a:lnTo>
                  <a:lnTo>
                    <a:pt x="2915" y="110"/>
                  </a:lnTo>
                  <a:lnTo>
                    <a:pt x="2924" y="127"/>
                  </a:lnTo>
                  <a:lnTo>
                    <a:pt x="2943" y="164"/>
                  </a:lnTo>
                  <a:lnTo>
                    <a:pt x="2960" y="206"/>
                  </a:lnTo>
                  <a:lnTo>
                    <a:pt x="2978" y="254"/>
                  </a:lnTo>
                  <a:lnTo>
                    <a:pt x="2995" y="305"/>
                  </a:lnTo>
                  <a:lnTo>
                    <a:pt x="3013" y="362"/>
                  </a:lnTo>
                  <a:lnTo>
                    <a:pt x="3030" y="420"/>
                  </a:lnTo>
                  <a:lnTo>
                    <a:pt x="3048" y="483"/>
                  </a:lnTo>
                  <a:lnTo>
                    <a:pt x="3064" y="549"/>
                  </a:lnTo>
                  <a:lnTo>
                    <a:pt x="3081" y="616"/>
                  </a:lnTo>
                  <a:lnTo>
                    <a:pt x="3099" y="684"/>
                  </a:lnTo>
                  <a:lnTo>
                    <a:pt x="3116" y="754"/>
                  </a:lnTo>
                  <a:lnTo>
                    <a:pt x="3153" y="897"/>
                  </a:lnTo>
                  <a:lnTo>
                    <a:pt x="3191" y="1039"/>
                  </a:lnTo>
                  <a:lnTo>
                    <a:pt x="3211" y="1109"/>
                  </a:lnTo>
                  <a:lnTo>
                    <a:pt x="3232" y="1177"/>
                  </a:lnTo>
                  <a:lnTo>
                    <a:pt x="3252" y="1243"/>
                  </a:lnTo>
                  <a:lnTo>
                    <a:pt x="3274" y="1307"/>
                  </a:lnTo>
                  <a:lnTo>
                    <a:pt x="3297" y="1368"/>
                  </a:lnTo>
                  <a:lnTo>
                    <a:pt x="3320" y="1425"/>
                  </a:lnTo>
                  <a:lnTo>
                    <a:pt x="3347" y="1479"/>
                  </a:lnTo>
                  <a:lnTo>
                    <a:pt x="3372" y="1529"/>
                  </a:lnTo>
                  <a:lnTo>
                    <a:pt x="3399" y="1574"/>
                  </a:lnTo>
                  <a:lnTo>
                    <a:pt x="3405" y="1583"/>
                  </a:lnTo>
                  <a:lnTo>
                    <a:pt x="3431" y="1619"/>
                  </a:lnTo>
                  <a:lnTo>
                    <a:pt x="3463" y="1657"/>
                  </a:lnTo>
                  <a:lnTo>
                    <a:pt x="3494" y="1689"/>
                  </a:lnTo>
                  <a:lnTo>
                    <a:pt x="3526" y="1717"/>
                  </a:lnTo>
                  <a:lnTo>
                    <a:pt x="3560" y="1743"/>
                  </a:lnTo>
                  <a:lnTo>
                    <a:pt x="3568" y="1747"/>
                  </a:lnTo>
                  <a:lnTo>
                    <a:pt x="3603" y="1771"/>
                  </a:lnTo>
                  <a:lnTo>
                    <a:pt x="3638" y="1791"/>
                  </a:lnTo>
                  <a:lnTo>
                    <a:pt x="3675" y="1809"/>
                  </a:lnTo>
                  <a:lnTo>
                    <a:pt x="3713" y="1826"/>
                  </a:lnTo>
                  <a:lnTo>
                    <a:pt x="3751" y="1841"/>
                  </a:lnTo>
                  <a:lnTo>
                    <a:pt x="3789" y="1854"/>
                  </a:lnTo>
                  <a:lnTo>
                    <a:pt x="3866" y="1877"/>
                  </a:lnTo>
                  <a:lnTo>
                    <a:pt x="3945" y="1899"/>
                  </a:lnTo>
                  <a:lnTo>
                    <a:pt x="4023" y="1921"/>
                  </a:lnTo>
                  <a:lnTo>
                    <a:pt x="4101" y="1946"/>
                  </a:lnTo>
                  <a:lnTo>
                    <a:pt x="4139" y="1959"/>
                  </a:lnTo>
                  <a:lnTo>
                    <a:pt x="4177" y="1975"/>
                  </a:lnTo>
                  <a:lnTo>
                    <a:pt x="4213" y="1991"/>
                  </a:lnTo>
                  <a:lnTo>
                    <a:pt x="4249" y="2010"/>
                  </a:lnTo>
                  <a:lnTo>
                    <a:pt x="4284" y="2032"/>
                  </a:lnTo>
                  <a:lnTo>
                    <a:pt x="4295" y="2007"/>
                  </a:lnTo>
                  <a:lnTo>
                    <a:pt x="4276" y="2026"/>
                  </a:lnTo>
                  <a:lnTo>
                    <a:pt x="4309" y="2049"/>
                  </a:lnTo>
                  <a:lnTo>
                    <a:pt x="4343" y="2075"/>
                  </a:lnTo>
                  <a:lnTo>
                    <a:pt x="4375" y="2106"/>
                  </a:lnTo>
                  <a:lnTo>
                    <a:pt x="4406" y="2138"/>
                  </a:lnTo>
                  <a:lnTo>
                    <a:pt x="4435" y="2175"/>
                  </a:lnTo>
                  <a:lnTo>
                    <a:pt x="4462" y="2214"/>
                  </a:lnTo>
                  <a:lnTo>
                    <a:pt x="4481" y="2195"/>
                  </a:lnTo>
                  <a:lnTo>
                    <a:pt x="4457" y="2205"/>
                  </a:lnTo>
                  <a:lnTo>
                    <a:pt x="4483" y="2250"/>
                  </a:lnTo>
                  <a:lnTo>
                    <a:pt x="4508" y="2299"/>
                  </a:lnTo>
                  <a:lnTo>
                    <a:pt x="4531" y="2352"/>
                  </a:lnTo>
                  <a:lnTo>
                    <a:pt x="4541" y="2382"/>
                  </a:lnTo>
                  <a:lnTo>
                    <a:pt x="4551" y="2412"/>
                  </a:lnTo>
                  <a:lnTo>
                    <a:pt x="4570" y="2476"/>
                  </a:lnTo>
                  <a:lnTo>
                    <a:pt x="4589" y="2546"/>
                  </a:lnTo>
                  <a:lnTo>
                    <a:pt x="4607" y="2622"/>
                  </a:lnTo>
                  <a:lnTo>
                    <a:pt x="4623" y="2701"/>
                  </a:lnTo>
                  <a:lnTo>
                    <a:pt x="4646" y="2691"/>
                  </a:lnTo>
                  <a:lnTo>
                    <a:pt x="4620" y="2691"/>
                  </a:lnTo>
                  <a:lnTo>
                    <a:pt x="4634" y="2775"/>
                  </a:lnTo>
                  <a:lnTo>
                    <a:pt x="4649" y="2863"/>
                  </a:lnTo>
                  <a:lnTo>
                    <a:pt x="4661" y="2955"/>
                  </a:lnTo>
                  <a:lnTo>
                    <a:pt x="4674" y="3049"/>
                  </a:lnTo>
                  <a:lnTo>
                    <a:pt x="4684" y="3147"/>
                  </a:lnTo>
                  <a:lnTo>
                    <a:pt x="4694" y="3246"/>
                  </a:lnTo>
                  <a:lnTo>
                    <a:pt x="4703" y="3348"/>
                  </a:lnTo>
                  <a:lnTo>
                    <a:pt x="4712" y="3450"/>
                  </a:lnTo>
                  <a:lnTo>
                    <a:pt x="4721" y="3555"/>
                  </a:lnTo>
                  <a:lnTo>
                    <a:pt x="4734" y="3765"/>
                  </a:lnTo>
                  <a:lnTo>
                    <a:pt x="4747" y="3975"/>
                  </a:lnTo>
                  <a:lnTo>
                    <a:pt x="4751" y="4080"/>
                  </a:lnTo>
                  <a:lnTo>
                    <a:pt x="4757" y="4184"/>
                  </a:lnTo>
                  <a:lnTo>
                    <a:pt x="4761" y="4285"/>
                  </a:lnTo>
                  <a:lnTo>
                    <a:pt x="4766" y="4384"/>
                  </a:lnTo>
                  <a:lnTo>
                    <a:pt x="4770" y="4481"/>
                  </a:lnTo>
                  <a:lnTo>
                    <a:pt x="4774" y="4576"/>
                  </a:lnTo>
                  <a:lnTo>
                    <a:pt x="4779" y="4667"/>
                  </a:lnTo>
                  <a:lnTo>
                    <a:pt x="4783" y="4754"/>
                  </a:lnTo>
                  <a:lnTo>
                    <a:pt x="4788" y="4839"/>
                  </a:lnTo>
                  <a:lnTo>
                    <a:pt x="4792" y="4919"/>
                  </a:lnTo>
                  <a:lnTo>
                    <a:pt x="4796" y="4993"/>
                  </a:lnTo>
                  <a:lnTo>
                    <a:pt x="4801" y="5063"/>
                  </a:lnTo>
                  <a:lnTo>
                    <a:pt x="4804" y="5095"/>
                  </a:lnTo>
                  <a:lnTo>
                    <a:pt x="4805" y="5127"/>
                  </a:lnTo>
                  <a:lnTo>
                    <a:pt x="4808" y="5158"/>
                  </a:lnTo>
                  <a:lnTo>
                    <a:pt x="4812" y="5189"/>
                  </a:lnTo>
                  <a:lnTo>
                    <a:pt x="4863" y="5183"/>
                  </a:lnTo>
                  <a:lnTo>
                    <a:pt x="4861" y="5158"/>
                  </a:lnTo>
                  <a:lnTo>
                    <a:pt x="4858" y="5127"/>
                  </a:lnTo>
                  <a:lnTo>
                    <a:pt x="4856" y="5095"/>
                  </a:lnTo>
                  <a:lnTo>
                    <a:pt x="4853" y="5063"/>
                  </a:lnTo>
                  <a:lnTo>
                    <a:pt x="4849" y="4993"/>
                  </a:lnTo>
                  <a:lnTo>
                    <a:pt x="4844" y="4919"/>
                  </a:lnTo>
                  <a:lnTo>
                    <a:pt x="4840" y="4839"/>
                  </a:lnTo>
                  <a:lnTo>
                    <a:pt x="4836" y="4754"/>
                  </a:lnTo>
                  <a:lnTo>
                    <a:pt x="4831" y="4667"/>
                  </a:lnTo>
                  <a:lnTo>
                    <a:pt x="4827" y="4576"/>
                  </a:lnTo>
                  <a:lnTo>
                    <a:pt x="4823" y="4481"/>
                  </a:lnTo>
                  <a:lnTo>
                    <a:pt x="4818" y="4384"/>
                  </a:lnTo>
                  <a:lnTo>
                    <a:pt x="4814" y="4285"/>
                  </a:lnTo>
                  <a:lnTo>
                    <a:pt x="4809" y="4184"/>
                  </a:lnTo>
                  <a:lnTo>
                    <a:pt x="4804" y="4080"/>
                  </a:lnTo>
                  <a:lnTo>
                    <a:pt x="4799" y="3975"/>
                  </a:lnTo>
                  <a:lnTo>
                    <a:pt x="4786" y="3765"/>
                  </a:lnTo>
                  <a:lnTo>
                    <a:pt x="4773" y="3555"/>
                  </a:lnTo>
                  <a:lnTo>
                    <a:pt x="4764" y="3450"/>
                  </a:lnTo>
                  <a:lnTo>
                    <a:pt x="4756" y="3348"/>
                  </a:lnTo>
                  <a:lnTo>
                    <a:pt x="4747" y="3246"/>
                  </a:lnTo>
                  <a:lnTo>
                    <a:pt x="4737" y="3147"/>
                  </a:lnTo>
                  <a:lnTo>
                    <a:pt x="4726" y="3049"/>
                  </a:lnTo>
                  <a:lnTo>
                    <a:pt x="4713" y="2955"/>
                  </a:lnTo>
                  <a:lnTo>
                    <a:pt x="4702" y="2863"/>
                  </a:lnTo>
                  <a:lnTo>
                    <a:pt x="4687" y="2775"/>
                  </a:lnTo>
                  <a:lnTo>
                    <a:pt x="4672" y="2691"/>
                  </a:lnTo>
                  <a:lnTo>
                    <a:pt x="4671" y="2681"/>
                  </a:lnTo>
                  <a:lnTo>
                    <a:pt x="4655" y="2602"/>
                  </a:lnTo>
                  <a:lnTo>
                    <a:pt x="4637" y="2526"/>
                  </a:lnTo>
                  <a:lnTo>
                    <a:pt x="4618" y="2456"/>
                  </a:lnTo>
                  <a:lnTo>
                    <a:pt x="4599" y="2392"/>
                  </a:lnTo>
                  <a:lnTo>
                    <a:pt x="4589" y="2361"/>
                  </a:lnTo>
                  <a:lnTo>
                    <a:pt x="4579" y="2334"/>
                  </a:lnTo>
                  <a:lnTo>
                    <a:pt x="4556" y="2278"/>
                  </a:lnTo>
                  <a:lnTo>
                    <a:pt x="4531" y="2230"/>
                  </a:lnTo>
                  <a:lnTo>
                    <a:pt x="4505" y="2185"/>
                  </a:lnTo>
                  <a:lnTo>
                    <a:pt x="4500" y="2176"/>
                  </a:lnTo>
                  <a:lnTo>
                    <a:pt x="4473" y="2137"/>
                  </a:lnTo>
                  <a:lnTo>
                    <a:pt x="4443" y="2100"/>
                  </a:lnTo>
                  <a:lnTo>
                    <a:pt x="4413" y="2068"/>
                  </a:lnTo>
                  <a:lnTo>
                    <a:pt x="4381" y="2038"/>
                  </a:lnTo>
                  <a:lnTo>
                    <a:pt x="4347" y="2011"/>
                  </a:lnTo>
                  <a:lnTo>
                    <a:pt x="4314" y="1988"/>
                  </a:lnTo>
                  <a:lnTo>
                    <a:pt x="4305" y="1984"/>
                  </a:lnTo>
                  <a:lnTo>
                    <a:pt x="4270" y="1962"/>
                  </a:lnTo>
                  <a:lnTo>
                    <a:pt x="4233" y="1943"/>
                  </a:lnTo>
                  <a:lnTo>
                    <a:pt x="4197" y="1927"/>
                  </a:lnTo>
                  <a:lnTo>
                    <a:pt x="4159" y="1911"/>
                  </a:lnTo>
                  <a:lnTo>
                    <a:pt x="4121" y="1898"/>
                  </a:lnTo>
                  <a:lnTo>
                    <a:pt x="4044" y="1873"/>
                  </a:lnTo>
                  <a:lnTo>
                    <a:pt x="3965" y="1851"/>
                  </a:lnTo>
                  <a:lnTo>
                    <a:pt x="3886" y="1829"/>
                  </a:lnTo>
                  <a:lnTo>
                    <a:pt x="3809" y="1806"/>
                  </a:lnTo>
                  <a:lnTo>
                    <a:pt x="3771" y="1793"/>
                  </a:lnTo>
                  <a:lnTo>
                    <a:pt x="3733" y="1778"/>
                  </a:lnTo>
                  <a:lnTo>
                    <a:pt x="3695" y="1760"/>
                  </a:lnTo>
                  <a:lnTo>
                    <a:pt x="3659" y="1743"/>
                  </a:lnTo>
                  <a:lnTo>
                    <a:pt x="3624" y="1723"/>
                  </a:lnTo>
                  <a:lnTo>
                    <a:pt x="3589" y="1699"/>
                  </a:lnTo>
                  <a:lnTo>
                    <a:pt x="3579" y="1724"/>
                  </a:lnTo>
                  <a:lnTo>
                    <a:pt x="3598" y="1705"/>
                  </a:lnTo>
                  <a:lnTo>
                    <a:pt x="3564" y="1679"/>
                  </a:lnTo>
                  <a:lnTo>
                    <a:pt x="3532" y="1651"/>
                  </a:lnTo>
                  <a:lnTo>
                    <a:pt x="3501" y="1619"/>
                  </a:lnTo>
                  <a:lnTo>
                    <a:pt x="3472" y="1587"/>
                  </a:lnTo>
                  <a:lnTo>
                    <a:pt x="3443" y="1545"/>
                  </a:lnTo>
                  <a:lnTo>
                    <a:pt x="3424" y="1564"/>
                  </a:lnTo>
                  <a:lnTo>
                    <a:pt x="3447" y="1553"/>
                  </a:lnTo>
                  <a:lnTo>
                    <a:pt x="3420" y="1508"/>
                  </a:lnTo>
                  <a:lnTo>
                    <a:pt x="3395" y="1459"/>
                  </a:lnTo>
                  <a:lnTo>
                    <a:pt x="3369" y="1405"/>
                  </a:lnTo>
                  <a:lnTo>
                    <a:pt x="3345" y="1348"/>
                  </a:lnTo>
                  <a:lnTo>
                    <a:pt x="3322" y="1287"/>
                  </a:lnTo>
                  <a:lnTo>
                    <a:pt x="3300" y="1222"/>
                  </a:lnTo>
                  <a:lnTo>
                    <a:pt x="3280" y="1157"/>
                  </a:lnTo>
                  <a:lnTo>
                    <a:pt x="3259" y="1088"/>
                  </a:lnTo>
                  <a:lnTo>
                    <a:pt x="3239" y="1018"/>
                  </a:lnTo>
                  <a:lnTo>
                    <a:pt x="3201" y="877"/>
                  </a:lnTo>
                  <a:lnTo>
                    <a:pt x="3164" y="734"/>
                  </a:lnTo>
                  <a:lnTo>
                    <a:pt x="3147" y="664"/>
                  </a:lnTo>
                  <a:lnTo>
                    <a:pt x="3129" y="595"/>
                  </a:lnTo>
                  <a:lnTo>
                    <a:pt x="3112" y="528"/>
                  </a:lnTo>
                  <a:lnTo>
                    <a:pt x="3096" y="463"/>
                  </a:lnTo>
                  <a:lnTo>
                    <a:pt x="3078" y="400"/>
                  </a:lnTo>
                  <a:lnTo>
                    <a:pt x="3061" y="342"/>
                  </a:lnTo>
                  <a:lnTo>
                    <a:pt x="3043" y="285"/>
                  </a:lnTo>
                  <a:lnTo>
                    <a:pt x="3026" y="234"/>
                  </a:lnTo>
                  <a:lnTo>
                    <a:pt x="3008" y="186"/>
                  </a:lnTo>
                  <a:lnTo>
                    <a:pt x="2991" y="143"/>
                  </a:lnTo>
                  <a:lnTo>
                    <a:pt x="2972" y="107"/>
                  </a:lnTo>
                  <a:lnTo>
                    <a:pt x="2963" y="89"/>
                  </a:lnTo>
                  <a:lnTo>
                    <a:pt x="2953" y="75"/>
                  </a:lnTo>
                  <a:lnTo>
                    <a:pt x="2947" y="66"/>
                  </a:lnTo>
                  <a:lnTo>
                    <a:pt x="2938" y="53"/>
                  </a:lnTo>
                  <a:lnTo>
                    <a:pt x="2928" y="41"/>
                  </a:lnTo>
                  <a:lnTo>
                    <a:pt x="2918" y="31"/>
                  </a:lnTo>
                  <a:lnTo>
                    <a:pt x="2908" y="22"/>
                  </a:lnTo>
                  <a:lnTo>
                    <a:pt x="2899" y="18"/>
                  </a:lnTo>
                  <a:lnTo>
                    <a:pt x="2889" y="11"/>
                  </a:lnTo>
                  <a:lnTo>
                    <a:pt x="2879" y="6"/>
                  </a:lnTo>
                  <a:lnTo>
                    <a:pt x="2867" y="3"/>
                  </a:lnTo>
                  <a:lnTo>
                    <a:pt x="2857" y="2"/>
                  </a:lnTo>
                  <a:lnTo>
                    <a:pt x="2847" y="0"/>
                  </a:lnTo>
                  <a:lnTo>
                    <a:pt x="2835" y="2"/>
                  </a:lnTo>
                  <a:lnTo>
                    <a:pt x="2825" y="3"/>
                  </a:lnTo>
                  <a:lnTo>
                    <a:pt x="2813" y="8"/>
                  </a:lnTo>
                  <a:lnTo>
                    <a:pt x="2801" y="12"/>
                  </a:lnTo>
                  <a:lnTo>
                    <a:pt x="2793" y="18"/>
                  </a:lnTo>
                  <a:lnTo>
                    <a:pt x="2785" y="24"/>
                  </a:lnTo>
                  <a:lnTo>
                    <a:pt x="2769" y="35"/>
                  </a:lnTo>
                  <a:lnTo>
                    <a:pt x="2756" y="47"/>
                  </a:lnTo>
                  <a:lnTo>
                    <a:pt x="2744" y="60"/>
                  </a:lnTo>
                  <a:lnTo>
                    <a:pt x="2733" y="76"/>
                  </a:lnTo>
                  <a:lnTo>
                    <a:pt x="2720" y="94"/>
                  </a:lnTo>
                  <a:lnTo>
                    <a:pt x="2715" y="103"/>
                  </a:lnTo>
                  <a:lnTo>
                    <a:pt x="2702" y="121"/>
                  </a:lnTo>
                  <a:lnTo>
                    <a:pt x="2689" y="143"/>
                  </a:lnTo>
                  <a:lnTo>
                    <a:pt x="2677" y="165"/>
                  </a:lnTo>
                  <a:lnTo>
                    <a:pt x="2664" y="190"/>
                  </a:lnTo>
                  <a:lnTo>
                    <a:pt x="2651" y="216"/>
                  </a:lnTo>
                  <a:lnTo>
                    <a:pt x="2638" y="244"/>
                  </a:lnTo>
                  <a:lnTo>
                    <a:pt x="2625" y="273"/>
                  </a:lnTo>
                  <a:lnTo>
                    <a:pt x="2612" y="302"/>
                  </a:lnTo>
                  <a:lnTo>
                    <a:pt x="2599" y="334"/>
                  </a:lnTo>
                  <a:lnTo>
                    <a:pt x="2572" y="403"/>
                  </a:lnTo>
                  <a:lnTo>
                    <a:pt x="2545" y="476"/>
                  </a:lnTo>
                  <a:lnTo>
                    <a:pt x="2518" y="555"/>
                  </a:lnTo>
                  <a:lnTo>
                    <a:pt x="2491" y="636"/>
                  </a:lnTo>
                  <a:lnTo>
                    <a:pt x="2463" y="724"/>
                  </a:lnTo>
                  <a:lnTo>
                    <a:pt x="2435" y="813"/>
                  </a:lnTo>
                  <a:lnTo>
                    <a:pt x="2408" y="906"/>
                  </a:lnTo>
                  <a:lnTo>
                    <a:pt x="2378" y="1002"/>
                  </a:lnTo>
                  <a:lnTo>
                    <a:pt x="2351" y="1101"/>
                  </a:lnTo>
                  <a:lnTo>
                    <a:pt x="2322" y="1202"/>
                  </a:lnTo>
                  <a:lnTo>
                    <a:pt x="2294" y="1305"/>
                  </a:lnTo>
                  <a:lnTo>
                    <a:pt x="2235" y="1514"/>
                  </a:lnTo>
                  <a:lnTo>
                    <a:pt x="2179" y="1725"/>
                  </a:lnTo>
                  <a:lnTo>
                    <a:pt x="2120" y="1937"/>
                  </a:lnTo>
                  <a:lnTo>
                    <a:pt x="2091" y="2040"/>
                  </a:lnTo>
                  <a:lnTo>
                    <a:pt x="2062" y="2144"/>
                  </a:lnTo>
                  <a:lnTo>
                    <a:pt x="2033" y="2246"/>
                  </a:lnTo>
                  <a:lnTo>
                    <a:pt x="2005" y="2345"/>
                  </a:lnTo>
                  <a:lnTo>
                    <a:pt x="1976" y="2443"/>
                  </a:lnTo>
                  <a:lnTo>
                    <a:pt x="1947" y="2536"/>
                  </a:lnTo>
                  <a:lnTo>
                    <a:pt x="1918" y="2628"/>
                  </a:lnTo>
                  <a:lnTo>
                    <a:pt x="1888" y="2717"/>
                  </a:lnTo>
                  <a:lnTo>
                    <a:pt x="1861" y="2803"/>
                  </a:lnTo>
                  <a:lnTo>
                    <a:pt x="1832" y="2892"/>
                  </a:lnTo>
                  <a:lnTo>
                    <a:pt x="1804" y="2984"/>
                  </a:lnTo>
                  <a:lnTo>
                    <a:pt x="1775" y="3077"/>
                  </a:lnTo>
                  <a:lnTo>
                    <a:pt x="1745" y="3173"/>
                  </a:lnTo>
                  <a:lnTo>
                    <a:pt x="1716" y="3270"/>
                  </a:lnTo>
                  <a:lnTo>
                    <a:pt x="1658" y="3467"/>
                  </a:lnTo>
                  <a:lnTo>
                    <a:pt x="1600" y="3666"/>
                  </a:lnTo>
                  <a:lnTo>
                    <a:pt x="1541" y="3868"/>
                  </a:lnTo>
                  <a:lnTo>
                    <a:pt x="1481" y="4069"/>
                  </a:lnTo>
                  <a:lnTo>
                    <a:pt x="1423" y="4266"/>
                  </a:lnTo>
                  <a:lnTo>
                    <a:pt x="1394" y="4363"/>
                  </a:lnTo>
                  <a:lnTo>
                    <a:pt x="1363" y="4460"/>
                  </a:lnTo>
                  <a:lnTo>
                    <a:pt x="1334" y="4554"/>
                  </a:lnTo>
                  <a:lnTo>
                    <a:pt x="1305" y="4646"/>
                  </a:lnTo>
                  <a:lnTo>
                    <a:pt x="1274" y="4737"/>
                  </a:lnTo>
                  <a:lnTo>
                    <a:pt x="1245" y="4826"/>
                  </a:lnTo>
                  <a:lnTo>
                    <a:pt x="1216" y="4912"/>
                  </a:lnTo>
                  <a:lnTo>
                    <a:pt x="1185" y="4993"/>
                  </a:lnTo>
                  <a:lnTo>
                    <a:pt x="1156" y="5073"/>
                  </a:lnTo>
                  <a:lnTo>
                    <a:pt x="1126" y="5151"/>
                  </a:lnTo>
                  <a:lnTo>
                    <a:pt x="1096" y="5224"/>
                  </a:lnTo>
                  <a:lnTo>
                    <a:pt x="1066" y="5294"/>
                  </a:lnTo>
                  <a:lnTo>
                    <a:pt x="1037" y="5359"/>
                  </a:lnTo>
                  <a:lnTo>
                    <a:pt x="1006" y="5420"/>
                  </a:lnTo>
                  <a:lnTo>
                    <a:pt x="977" y="5477"/>
                  </a:lnTo>
                  <a:lnTo>
                    <a:pt x="949" y="5527"/>
                  </a:lnTo>
                  <a:lnTo>
                    <a:pt x="917" y="5578"/>
                  </a:lnTo>
                  <a:lnTo>
                    <a:pt x="940" y="5588"/>
                  </a:lnTo>
                  <a:lnTo>
                    <a:pt x="921" y="5569"/>
                  </a:lnTo>
                  <a:lnTo>
                    <a:pt x="891" y="5613"/>
                  </a:lnTo>
                  <a:lnTo>
                    <a:pt x="859" y="5652"/>
                  </a:lnTo>
                  <a:lnTo>
                    <a:pt x="827" y="5689"/>
                  </a:lnTo>
                  <a:lnTo>
                    <a:pt x="793" y="5721"/>
                  </a:lnTo>
                  <a:lnTo>
                    <a:pt x="760" y="5749"/>
                  </a:lnTo>
                  <a:lnTo>
                    <a:pt x="725" y="5775"/>
                  </a:lnTo>
                  <a:lnTo>
                    <a:pt x="744" y="5794"/>
                  </a:lnTo>
                  <a:lnTo>
                    <a:pt x="733" y="5769"/>
                  </a:lnTo>
                  <a:lnTo>
                    <a:pt x="700" y="5792"/>
                  </a:lnTo>
                  <a:lnTo>
                    <a:pt x="665" y="5811"/>
                  </a:lnTo>
                  <a:lnTo>
                    <a:pt x="630" y="5829"/>
                  </a:lnTo>
                  <a:lnTo>
                    <a:pt x="595" y="5843"/>
                  </a:lnTo>
                  <a:lnTo>
                    <a:pt x="560" y="5855"/>
                  </a:lnTo>
                  <a:lnTo>
                    <a:pt x="525" y="5865"/>
                  </a:lnTo>
                  <a:lnTo>
                    <a:pt x="490" y="5873"/>
                  </a:lnTo>
                  <a:lnTo>
                    <a:pt x="500" y="5897"/>
                  </a:lnTo>
                  <a:lnTo>
                    <a:pt x="500" y="5871"/>
                  </a:lnTo>
                  <a:lnTo>
                    <a:pt x="465" y="5877"/>
                  </a:lnTo>
                  <a:lnTo>
                    <a:pt x="431" y="5881"/>
                  </a:lnTo>
                  <a:lnTo>
                    <a:pt x="364" y="5887"/>
                  </a:lnTo>
                  <a:lnTo>
                    <a:pt x="300" y="5889"/>
                  </a:lnTo>
                  <a:lnTo>
                    <a:pt x="240" y="5887"/>
                  </a:lnTo>
                  <a:lnTo>
                    <a:pt x="184" y="5886"/>
                  </a:lnTo>
                  <a:lnTo>
                    <a:pt x="131" y="5884"/>
                  </a:lnTo>
                  <a:lnTo>
                    <a:pt x="108" y="5884"/>
                  </a:lnTo>
                  <a:lnTo>
                    <a:pt x="84" y="5884"/>
                  </a:lnTo>
                  <a:lnTo>
                    <a:pt x="64" y="5886"/>
                  </a:lnTo>
                  <a:lnTo>
                    <a:pt x="44" y="5889"/>
                  </a:lnTo>
                  <a:lnTo>
                    <a:pt x="33" y="5890"/>
                  </a:lnTo>
                  <a:lnTo>
                    <a:pt x="16" y="5894"/>
                  </a:lnTo>
                  <a:lnTo>
                    <a:pt x="0" y="59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 rot="1080000">
            <a:off x="5192891" y="2948180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rgbClr val="FF9900"/>
                </a:solidFill>
                <a:latin typeface="+mn-lt"/>
              </a:rPr>
              <a:t>Whelmed</a:t>
            </a:r>
            <a:endParaRPr lang="en-US" sz="1800" dirty="0">
              <a:solidFill>
                <a:srgbClr val="FF99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3288" y="1207178"/>
            <a:ext cx="5700712" cy="4293483"/>
          </a:xfrm>
        </p:spPr>
        <p:txBody>
          <a:bodyPr wrap="square"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Don’t be defensive!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Make your answers as short and to the point as you can.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If you don’t understand a question, ask for rephrasing.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“I was gratified to be able </a:t>
            </a:r>
            <a:br>
              <a:rPr lang="en-US" sz="2600" dirty="0" smtClean="0"/>
            </a:br>
            <a:r>
              <a:rPr lang="en-US" sz="2600" dirty="0" smtClean="0"/>
              <a:t>  to  answer  promptly.  </a:t>
            </a:r>
            <a:br>
              <a:rPr lang="en-US" sz="2600" dirty="0" smtClean="0"/>
            </a:br>
            <a:r>
              <a:rPr lang="en-US" sz="2600" dirty="0" smtClean="0"/>
              <a:t>  I said I didn't know.” </a:t>
            </a:r>
            <a:br>
              <a:rPr lang="en-US" sz="2600" dirty="0" smtClean="0"/>
            </a:br>
            <a:r>
              <a:rPr lang="en-US" sz="2600" dirty="0" smtClean="0"/>
              <a:t>  — Mark Twain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1539875" y="246063"/>
            <a:ext cx="6043613" cy="579437"/>
          </a:xfrm>
        </p:spPr>
        <p:txBody>
          <a:bodyPr/>
          <a:lstStyle/>
          <a:p>
            <a:r>
              <a:rPr lang="en-US" smtClean="0"/>
              <a:t>Q and A:  Managing Ignorance</a:t>
            </a:r>
          </a:p>
        </p:txBody>
      </p:sp>
      <p:pic>
        <p:nvPicPr>
          <p:cNvPr id="52228" name="Picture 5" descr="chim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343376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44475"/>
            <a:ext cx="6089650" cy="579438"/>
          </a:xfrm>
        </p:spPr>
        <p:txBody>
          <a:bodyPr/>
          <a:lstStyle/>
          <a:p>
            <a:r>
              <a:rPr lang="en-US" smtClean="0"/>
              <a:t>Acknowledgments and Ending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196" y="1212850"/>
            <a:ext cx="8060220" cy="478284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Note American spelling of “acknowledgments”.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Make it brief and to the point.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Let the audience know when you are done!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Best closing line:</a:t>
            </a:r>
            <a:br>
              <a:rPr lang="en-US" sz="26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600" dirty="0" smtClean="0"/>
              <a:t>      “And finally, I’d like to thank you </a:t>
            </a:r>
            <a:br>
              <a:rPr lang="en-US" sz="2600" dirty="0" smtClean="0"/>
            </a:br>
            <a:r>
              <a:rPr lang="en-US" sz="2600" dirty="0" smtClean="0"/>
              <a:t>                for your very kind attention.”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endParaRPr lang="en-US" sz="2600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2600" dirty="0" smtClean="0"/>
              <a:t>    ( Then, </a:t>
            </a:r>
            <a:r>
              <a:rPr lang="en-US" sz="2600" dirty="0" smtClean="0">
                <a:solidFill>
                  <a:schemeClr val="accent1"/>
                </a:solidFill>
              </a:rPr>
              <a:t>shut up and wait</a:t>
            </a:r>
            <a:r>
              <a:rPr lang="en-US" sz="2600" dirty="0" smtClean="0"/>
              <a:t> for the applause! )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6873634" y="1709058"/>
            <a:ext cx="4540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6563" y="246063"/>
            <a:ext cx="3136900" cy="579437"/>
          </a:xfrm>
        </p:spPr>
        <p:txBody>
          <a:bodyPr/>
          <a:lstStyle/>
          <a:p>
            <a:r>
              <a:rPr lang="en-US" smtClean="0"/>
              <a:t>Managing Time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07" y="1211263"/>
            <a:ext cx="8917826" cy="421346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If it isn’t worth doing, it isn’t worth doing right!</a:t>
            </a:r>
            <a:r>
              <a:rPr lang="en-US" sz="2600" b="0" dirty="0" smtClean="0"/>
              <a:t> </a:t>
            </a:r>
            <a:r>
              <a:rPr lang="en-US" sz="2600" dirty="0" smtClean="0">
                <a:cs typeface="Arial" charset="0"/>
              </a:rPr>
              <a:t>– </a:t>
            </a:r>
            <a:r>
              <a:rPr lang="en-US" sz="2000" dirty="0" smtClean="0"/>
              <a:t>KSS</a:t>
            </a:r>
            <a:r>
              <a:rPr lang="en-US" sz="2600" dirty="0" smtClean="0"/>
              <a:t> </a:t>
            </a:r>
          </a:p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600" dirty="0" smtClean="0"/>
              <a:t>Big jobs are like eating an elephant — </a:t>
            </a:r>
            <a:br>
              <a:rPr lang="en-US" sz="2600" dirty="0" smtClean="0"/>
            </a:br>
            <a:r>
              <a:rPr lang="en-US" sz="2600" dirty="0" smtClean="0"/>
              <a:t>you do it one bite at a time: </a:t>
            </a:r>
            <a:br>
              <a:rPr lang="en-US" sz="2600" dirty="0" smtClean="0"/>
            </a:br>
            <a:r>
              <a:rPr lang="en-US" sz="2600" dirty="0" smtClean="0"/>
              <a:t>Break the job into small tasks.</a:t>
            </a:r>
          </a:p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600" dirty="0" smtClean="0"/>
              <a:t>Make a to-do list and the list will remember for you.</a:t>
            </a:r>
          </a:p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600" dirty="0" smtClean="0"/>
              <a:t>Do the crappy jobs first thing and quickly.</a:t>
            </a:r>
          </a:p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n-US" sz="2600" dirty="0" smtClean="0"/>
              <a:t>Last daily chore: 5 min. to plan </a:t>
            </a:r>
            <a:r>
              <a:rPr lang="en-US" sz="2600" i="1" dirty="0" smtClean="0">
                <a:solidFill>
                  <a:srgbClr val="FF0000"/>
                </a:solidFill>
              </a:rPr>
              <a:t>tomorrow’s</a:t>
            </a:r>
            <a:r>
              <a:rPr lang="en-US" sz="2600" dirty="0" smtClean="0"/>
              <a:t> day.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671" y="243394"/>
            <a:ext cx="4463081" cy="584775"/>
          </a:xfrm>
        </p:spPr>
        <p:txBody>
          <a:bodyPr/>
          <a:lstStyle/>
          <a:p>
            <a:r>
              <a:rPr lang="en-US" dirty="0" smtClean="0"/>
              <a:t>Starting and Stopping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1" y="1225550"/>
            <a:ext cx="8505855" cy="447353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 smtClean="0"/>
              <a:t>Starting is hard due </a:t>
            </a:r>
            <a:r>
              <a:rPr lang="en-US" sz="2600" dirty="0"/>
              <a:t>to inertia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r>
              <a:rPr lang="en-US" sz="2600" dirty="0" smtClean="0"/>
              <a:t>Static </a:t>
            </a:r>
            <a:r>
              <a:rPr lang="en-US" sz="2600" dirty="0"/>
              <a:t>friction is greater than dynamic friction.</a:t>
            </a:r>
            <a:endParaRPr lang="en-US" sz="2600" dirty="0" smtClean="0"/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 smtClean="0"/>
              <a:t>To overcome procrastination:</a:t>
            </a:r>
            <a:br>
              <a:rPr lang="en-US" sz="2600" dirty="0" smtClean="0"/>
            </a:br>
            <a:r>
              <a:rPr lang="en-US" sz="2600" dirty="0" smtClean="0"/>
              <a:t>Do something, anything! </a:t>
            </a:r>
            <a:br>
              <a:rPr lang="en-US" sz="2600" dirty="0" smtClean="0"/>
            </a:br>
            <a:r>
              <a:rPr lang="en-US" sz="2600" dirty="0" smtClean="0"/>
              <a:t>Do your favorite part, futz with format, just type …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 smtClean="0"/>
              <a:t>Distractions are tempting due to rate of change.</a:t>
            </a:r>
            <a:br>
              <a:rPr lang="en-US" sz="2600" dirty="0" smtClean="0"/>
            </a:br>
            <a:r>
              <a:rPr lang="en-US" sz="2600" dirty="0" smtClean="0"/>
              <a:t>We’re much more sensitive to slope than position</a:t>
            </a:r>
            <a:r>
              <a:rPr lang="en-US" sz="2600" dirty="0"/>
              <a:t>.</a:t>
            </a:r>
            <a:endParaRPr lang="en-US" sz="2600" dirty="0" smtClean="0"/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/>
              <a:t>Initiative </a:t>
            </a:r>
            <a:r>
              <a:rPr lang="en-US" sz="2600" dirty="0" smtClean="0"/>
              <a:t> vs</a:t>
            </a:r>
            <a:r>
              <a:rPr lang="en-US" sz="2600" dirty="0"/>
              <a:t>. </a:t>
            </a:r>
            <a:r>
              <a:rPr lang="en-US" sz="2600" dirty="0" smtClean="0"/>
              <a:t> </a:t>
            </a:r>
            <a:r>
              <a:rPr lang="en-US" sz="2600" i="1" dirty="0" err="1" smtClean="0">
                <a:solidFill>
                  <a:srgbClr val="FF0000"/>
                </a:solidFill>
              </a:rPr>
              <a:t>Finish</a:t>
            </a:r>
            <a:r>
              <a:rPr lang="en-US" sz="2600" dirty="0" err="1" smtClean="0"/>
              <a:t>itive</a:t>
            </a:r>
            <a:r>
              <a:rPr lang="en-US" sz="2600" dirty="0" smtClean="0"/>
              <a:t>:  </a:t>
            </a:r>
            <a:br>
              <a:rPr lang="en-US" sz="2600" dirty="0" smtClean="0"/>
            </a:br>
            <a:r>
              <a:rPr lang="en-US" sz="2600" dirty="0" smtClean="0"/>
              <a:t>know when to walk away, know when to run.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378" y="195948"/>
            <a:ext cx="6032421" cy="646331"/>
          </a:xfrm>
        </p:spPr>
        <p:txBody>
          <a:bodyPr/>
          <a:lstStyle/>
          <a:p>
            <a:r>
              <a:rPr lang="en-US" sz="3600" dirty="0" smtClean="0"/>
              <a:t>Planning and Organization</a:t>
            </a:r>
          </a:p>
        </p:txBody>
      </p:sp>
      <p:pic>
        <p:nvPicPr>
          <p:cNvPr id="9219" name="Picture 3" descr="monke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44588"/>
            <a:ext cx="5210175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244475"/>
            <a:ext cx="7470775" cy="579438"/>
          </a:xfrm>
        </p:spPr>
        <p:txBody>
          <a:bodyPr/>
          <a:lstStyle/>
          <a:p>
            <a:r>
              <a:rPr lang="en-US" smtClean="0"/>
              <a:t>Planning the Talk for Your AUDIENCE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187021"/>
            <a:ext cx="7558479" cy="389337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2600" dirty="0" smtClean="0">
                <a:solidFill>
                  <a:schemeClr val="accent1"/>
                </a:solidFill>
              </a:rPr>
              <a:t>Always</a:t>
            </a:r>
            <a:r>
              <a:rPr lang="en-US" sz="2600" dirty="0" smtClean="0"/>
              <a:t> keep the audience in mind.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 smtClean="0"/>
              <a:t>What is </a:t>
            </a:r>
            <a:r>
              <a:rPr lang="en-US" sz="2600" dirty="0" smtClean="0">
                <a:solidFill>
                  <a:schemeClr val="accent1"/>
                </a:solidFill>
              </a:rPr>
              <a:t>THE</a:t>
            </a:r>
            <a:r>
              <a:rPr lang="en-US" sz="2600" dirty="0" smtClean="0"/>
              <a:t> point of your seminar?</a:t>
            </a:r>
            <a:br>
              <a:rPr lang="en-US" sz="2600" dirty="0" smtClean="0"/>
            </a:br>
            <a:r>
              <a:rPr lang="en-US" sz="2600" dirty="0" smtClean="0"/>
              <a:t>Don’t try to tell two stories at the same time!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2600" dirty="0" smtClean="0">
                <a:solidFill>
                  <a:schemeClr val="accent1"/>
                </a:solidFill>
              </a:rPr>
              <a:t>Why</a:t>
            </a:r>
            <a:r>
              <a:rPr lang="en-US" sz="2600" dirty="0" smtClean="0"/>
              <a:t> will your audience be interested?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2600" dirty="0" smtClean="0"/>
              <a:t>Gear your talk at the right level.  </a:t>
            </a:r>
            <a:br>
              <a:rPr lang="en-US" sz="2600" dirty="0" smtClean="0"/>
            </a:br>
            <a:r>
              <a:rPr lang="en-US" sz="2600" dirty="0" smtClean="0"/>
              <a:t>Better to aim just a little low than too high.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67&quot;&gt;&lt;/object&gt;&lt;object type=&quot;2&quot; unique_id=&quot;10168&quot;&gt;&lt;object type=&quot;3&quot; unique_id=&quot;10169&quot;&gt;&lt;property id=&quot;20148&quot; value=&quot;5&quot;/&gt;&lt;property id=&quot;20300&quot; value=&quot;Slide 1 - &amp;quot;Seminar on Seminars&amp;#x0D;&amp;#x0A;&amp;#x0D;&amp;#x0A;Professor Kenneth S. Suslick&amp;#x0D;&amp;#x0A;&amp;#x0D;&amp;#x0A;School of Chemical Sciences&amp;#x0D;&amp;#x0A;University of Illinois at Urbana-Cha&quot;/&gt;&lt;property id=&quot;20307&quot; value=&quot;276&quot;/&gt;&lt;/object&gt;&lt;object type=&quot;3&quot; unique_id=&quot;10170&quot;&gt;&lt;property id=&quot;20148&quot; value=&quot;5&quot;/&gt;&lt;property id=&quot;20300&quot; value=&quot;Slide 2 - &amp;quot;Caveats&amp;quot;&quot;/&gt;&lt;property id=&quot;20307&quot; value=&quot;309&quot;/&gt;&lt;/object&gt;&lt;object type=&quot;3&quot; unique_id=&quot;10171&quot;&gt;&lt;property id=&quot;20148&quot; value=&quot;5&quot;/&gt;&lt;property id=&quot;20300&quot; value=&quot;Slide 3 - &amp;quot;Coping and Managing&amp;quot;&quot;/&gt;&lt;property id=&quot;20307&quot; value=&quot;325&quot;/&gt;&lt;/object&gt;&lt;object type=&quot;3&quot; unique_id=&quot;10172&quot;&gt;&lt;property id=&quot;20148&quot; value=&quot;5&quot;/&gt;&lt;property id=&quot;20300&quot; value=&quot;Slide 4 - &amp;quot;Coping with Stess:  TANSTAFL&amp;quot;&quot;/&gt;&lt;property id=&quot;20307&quot; value=&quot;320&quot;/&gt;&lt;/object&gt;&lt;object type=&quot;3&quot; unique_id=&quot;10173&quot;&gt;&lt;property id=&quot;20148&quot; value=&quot;5&quot;/&gt;&lt;property id=&quot;20300&quot; value=&quot;Slide 5 - &amp;quot;Managing Stress&amp;quot;&quot;/&gt;&lt;property id=&quot;20307&quot; value=&quot;319&quot;/&gt;&lt;/object&gt;&lt;object type=&quot;3&quot; unique_id=&quot;10175&quot;&gt;&lt;property id=&quot;20148&quot; value=&quot;5&quot;/&gt;&lt;property id=&quot;20300&quot; value=&quot;Slide 6 - &amp;quot;Managing Time&amp;quot;&quot;/&gt;&lt;property id=&quot;20307&quot; value=&quot;318&quot;/&gt;&lt;/object&gt;&lt;object type=&quot;3&quot; unique_id=&quot;10177&quot;&gt;&lt;property id=&quot;20148&quot; value=&quot;5&quot;/&gt;&lt;property id=&quot;20300&quot; value=&quot;Slide 7 - &amp;quot;Planning &amp;amp; Organization&amp;quot;&quot;/&gt;&lt;property id=&quot;20307&quot; value=&quot;326&quot;/&gt;&lt;/object&gt;&lt;object type=&quot;3&quot; unique_id=&quot;10178&quot;&gt;&lt;property id=&quot;20148&quot; value=&quot;5&quot;/&gt;&lt;property id=&quot;20300&quot; value=&quot;Slide 8 - &amp;quot;Planning the Talk for Your AUDIENCE&amp;quot;&quot;/&gt;&lt;property id=&quot;20307&quot; value=&quot;274&quot;/&gt;&lt;/object&gt;&lt;object type=&quot;3&quot; unique_id=&quot;10180&quot;&gt;&lt;property id=&quot;20148&quot; value=&quot;5&quot;/&gt;&lt;property id=&quot;20300&quot; value=&quot;Slide 9 - &amp;quot;Planning the Organization of the Talk&amp;quot;&quot;/&gt;&lt;property id=&quot;20307&quot; value=&quot;287&quot;/&gt;&lt;/object&gt;&lt;object type=&quot;3&quot; unique_id=&quot;10181&quot;&gt;&lt;property id=&quot;20148&quot; value=&quot;5&quot;/&gt;&lt;property id=&quot;20300&quot; value=&quot;Slide 10 - &amp;quot;Outlining the Plan&amp;quot;&quot;/&gt;&lt;property id=&quot;20307&quot; value=&quot;284&quot;/&gt;&lt;/object&gt;&lt;object type=&quot;3&quot; unique_id=&quot;10182&quot;&gt;&lt;property id=&quot;20148&quot; value=&quot;5&quot;/&gt;&lt;property id=&quot;20300&quot; value=&quot;Slide 11 - &amp;quot;Title and Introduction&amp;quot;&quot;/&gt;&lt;property id=&quot;20307&quot; value=&quot;288&quot;/&gt;&lt;/object&gt;&lt;object type=&quot;3&quot; unique_id=&quot;10183&quot;&gt;&lt;property id=&quot;20148&quot; value=&quot;5&quot;/&gt;&lt;property id=&quot;20300&quot; value=&quot;Slide 12 - &amp;quot;How Many Slides?&amp;quot;&quot;/&gt;&lt;property id=&quot;20307&quot; value=&quot;277&quot;/&gt;&lt;/object&gt;&lt;object type=&quot;3&quot; unique_id=&quot;10184&quot;&gt;&lt;property id=&quot;20148&quot; value=&quot;5&quot;/&gt;&lt;property id=&quot;20300&quot; value=&quot;Slide 13 - &amp;quot;Who and What Are Slides For?&amp;quot;&quot;/&gt;&lt;property id=&quot;20307&quot; value=&quot;327&quot;/&gt;&lt;/object&gt;&lt;object type=&quot;3&quot; unique_id=&quot;10185&quot;&gt;&lt;property id=&quot;20148&quot; value=&quot;5&quot;/&gt;&lt;property id=&quot;20300&quot; value=&quot;Slide 14 - &amp;quot;KIS:  Keep It Simple!&amp;quot;&quot;/&gt;&lt;property id=&quot;20307&quot; value=&quot;267&quot;/&gt;&lt;/object&gt;&lt;object type=&quot;3&quot; unique_id=&quot;10186&quot;&gt;&lt;property id=&quot;20148&quot; value=&quot;5&quot;/&gt;&lt;property id=&quot;20300&quot; value=&quot;Slide 15 - &amp;quot;Slide Format&amp;quot;&quot;/&gt;&lt;property id=&quot;20307&quot; value=&quot;297&quot;/&gt;&lt;/object&gt;&lt;object type=&quot;3&quot; unique_id=&quot;10187&quot;&gt;&lt;property id=&quot;20148&quot; value=&quot;5&quot;/&gt;&lt;property id=&quot;20300&quot; value=&quot;Slide 16 - &amp;quot;Direct Computer Projection&amp;quot;&quot;/&gt;&lt;property id=&quot;20307&quot; value=&quot;330&quot;/&gt;&lt;/object&gt;&lt;object type=&quot;3&quot; unique_id=&quot;10188&quot;&gt;&lt;property id=&quot;20148&quot; value=&quot;5&quot;/&gt;&lt;property id=&quot;20300&quot; value=&quot;Slide 17 - &amp;quot;General Format&amp;quot;&quot;/&gt;&lt;property id=&quot;20307&quot; value=&quot;266&quot;/&gt;&lt;/object&gt;&lt;object type=&quot;3&quot; unique_id=&quot;10189&quot;&gt;&lt;property id=&quot;20148&quot; value=&quot;5&quot;/&gt;&lt;property id=&quot;20300&quot; value=&quot;Slide 18 - &amp;quot;Font Format:  Titles 32 pt. Arial Bold&amp;#x0D;&amp;#x0A;Or 36 pt., but be consistent.&amp;quot;&quot;/&gt;&lt;property id=&quot;20307&quot; value=&quot;256&quot;/&gt;&lt;/object&gt;&lt;object type=&quot;3&quot; unique_id=&quot;10190&quot;&gt;&lt;property id=&quot;20148&quot; value=&quot;5&quot;/&gt;&lt;property id=&quot;20300&quot; value=&quot;Slide 19 - &amp;quot;Line, Paragraph Format&amp;quot;&quot;/&gt;&lt;property id=&quot;20307&quot; value=&quot;329&quot;/&gt;&lt;/object&gt;&lt;object type=&quot;3&quot; unique_id=&quot;10191&quot;&gt;&lt;property id=&quot;20148&quot; value=&quot;5&quot;/&gt;&lt;property id=&quot;20300&quot; value=&quot;Slide 21 - &amp;quot;Kill Bill, part 1: Microsoft Defaults&amp;quot;&quot;/&gt;&lt;property id=&quot;20307&quot; value=&quot;291&quot;/&gt;&lt;/object&gt;&lt;object type=&quot;3&quot; unique_id=&quot;10192&quot;&gt;&lt;property id=&quot;20148&quot; value=&quot;5&quot;/&gt;&lt;property id=&quot;20300&quot; value=&quot;Slide 22 - &amp;quot;Kill Bill, part 2:  Graphics Overkill&amp;quot;&quot;/&gt;&lt;property id=&quot;20307&quot; value=&quot;328&quot;/&gt;&lt;/object&gt;&lt;object type=&quot;3&quot; unique_id=&quot;10193&quot;&gt;&lt;property id=&quot;20148&quot; value=&quot;5&quot;/&gt;&lt;property id=&quot;20300&quot; value=&quot;Slide 23 - &amp;quot;Color&amp;quot;&quot;/&gt;&lt;property id=&quot;20307&quot; value=&quot;269&quot;/&gt;&lt;/object&gt;&lt;object type=&quot;3&quot; unique_id=&quot;10195&quot;&gt;&lt;property id=&quot;20148&quot; value=&quot;5&quot;/&gt;&lt;property id=&quot;20300&quot; value=&quot;Slide 24 - &amp;quot;Chemistry:  2000&amp;quot;&quot;/&gt;&lt;property id=&quot;20307&quot; value=&quot;311&quot;/&gt;&lt;/object&gt;&lt;object type=&quot;3&quot; unique_id=&quot;10196&quot;&gt;&lt;property id=&quot;20148&quot; value=&quot;5&quot;/&gt;&lt;property id=&quot;20300&quot; value=&quot;Slide 25 - &amp;quot;Chemistry:  2000&amp;quot;&quot;/&gt;&lt;property id=&quot;20307&quot; value=&quot;324&quot;/&gt;&lt;/object&gt;&lt;object type=&quot;3&quot; unique_id=&quot;10197&quot;&gt;&lt;property id=&quot;20148&quot; value=&quot;5&quot;/&gt;&lt;property id=&quot;20300&quot; value=&quot;Slide 26 - &amp;quot;Suslick’s Rule of Fist&amp;quot;&quot;/&gt;&lt;property id=&quot;20307&quot; value=&quot;257&quot;/&gt;&lt;/object&gt;&lt;object type=&quot;3&quot; unique_id=&quot;10198&quot;&gt;&lt;property id=&quot;20148&quot; value=&quot;5&quot;/&gt;&lt;property id=&quot;20300&quot; value=&quot;Slide 27 - &amp;quot;Keywords&amp;quot;&quot;/&gt;&lt;property id=&quot;20307&quot; value=&quot;258&quot;/&gt;&lt;/object&gt;&lt;object type=&quot;3&quot; unique_id=&quot;10199&quot;&gt;&lt;property id=&quot;20148&quot; value=&quot;5&quot;/&gt;&lt;property id=&quot;20300&quot; value=&quot;Slide 28 - &amp;quot;Type of Slides&amp;quot;&quot;/&gt;&lt;property id=&quot;20307&quot; value=&quot;262&quot;/&gt;&lt;/object&gt;&lt;object type=&quot;3&quot; unique_id=&quot;10200&quot;&gt;&lt;property id=&quot;20148&quot; value=&quot;5&quot;/&gt;&lt;property id=&quot;20300&quot; value=&quot;Slide 29 - &amp;quot;Type of Graphs and Tables&amp;quot;&quot;/&gt;&lt;property id=&quot;20307&quot; value=&quot;286&quot;/&gt;&lt;/object&gt;&lt;object type=&quot;3&quot; unique_id=&quot;10201&quot;&gt;&lt;property id=&quot;20148&quot; value=&quot;5&quot;/&gt;&lt;property id=&quot;20300&quot; value=&quot;Slide 30 - &amp;quot;Format of Graphs&amp;quot;&quot;/&gt;&lt;property id=&quot;20307&quot; value=&quot;259&quot;/&gt;&lt;/object&gt;&lt;object type=&quot;3&quot; unique_id=&quot;10202&quot;&gt;&lt;property id=&quot;20148&quot; value=&quot;5&quot;/&gt;&lt;property id=&quot;20300&quot; value=&quot;Slide 31&quot;/&gt;&lt;property id=&quot;20307&quot; value=&quot;283&quot;/&gt;&lt;/object&gt;&lt;object type=&quot;3&quot; unique_id=&quot;10203&quot;&gt;&lt;property id=&quot;20148&quot; value=&quot;5&quot;/&gt;&lt;property id=&quot;20300&quot; value=&quot;Slide 32&quot;/&gt;&lt;property id=&quot;20307&quot; value=&quot;282&quot;/&gt;&lt;/object&gt;&lt;object type=&quot;3&quot; unique_id=&quot;10204&quot;&gt;&lt;property id=&quot;20148&quot; value=&quot;5&quot;/&gt;&lt;property id=&quot;20300&quot; value=&quot;Slide 33 - &amp;quot;Slide Content&amp;quot;&quot;/&gt;&lt;property id=&quot;20307&quot; value=&quot;322&quot;/&gt;&lt;/object&gt;&lt;object type=&quot;3&quot; unique_id=&quot;10206&quot;&gt;&lt;property id=&quot;20148&quot; value=&quot;5&quot;/&gt;&lt;property id=&quot;20300&quot; value=&quot;Slide 34 - &amp;quot;Spectra &amp;amp; Raw Data&amp;quot;&quot;/&gt;&lt;property id=&quot;20307&quot; value=&quot;272&quot;/&gt;&lt;/object&gt;&lt;object type=&quot;3&quot; unique_id=&quot;10207&quot;&gt;&lt;property id=&quot;20148&quot; value=&quot;5&quot;/&gt;&lt;property id=&quot;20300&quot; value=&quot;Slide 35 - &amp;quot;Jargon &amp;amp; Abbreviations&amp;quot;&quot;/&gt;&lt;property id=&quot;20307&quot; value=&quot;265&quot;/&gt;&lt;/object&gt;&lt;object type=&quot;3&quot; unique_id=&quot;10208&quot;&gt;&lt;property id=&quot;20148&quot; value=&quot;5&quot;/&gt;&lt;property id=&quot;20300&quot; value=&quot;Slide 36 - &amp;quot;Equations&amp;quot;&quot;/&gt;&lt;property id=&quot;20307&quot; value=&quot;279&quot;/&gt;&lt;/object&gt;&lt;object type=&quot;3&quot; unique_id=&quot;10209&quot;&gt;&lt;property id=&quot;20148&quot; value=&quot;5&quot;/&gt;&lt;property id=&quot;20300&quot; value=&quot;Slide 37 - &amp;quot;References&amp;quot;&quot;/&gt;&lt;property id=&quot;20307&quot; value=&quot;275&quot;/&gt;&lt;/object&gt;&lt;object type=&quot;3&quot; unique_id=&quot;10210&quot;&gt;&lt;property id=&quot;20148&quot; value=&quot;5&quot;/&gt;&lt;property id=&quot;20300&quot; value=&quot;Slide 38 - &amp;quot;Humor&amp;quot;&quot;/&gt;&lt;property id=&quot;20307&quot; value=&quot;268&quot;/&gt;&lt;/object&gt;&lt;object type=&quot;3&quot; unique_id=&quot;10211&quot;&gt;&lt;property id=&quot;20148&quot; value=&quot;5&quot;/&gt;&lt;property id=&quot;20300&quot; value=&quot;Slide 39 - &amp;quot;Humoresque&amp;quot;&quot;/&gt;&lt;property id=&quot;20307&quot; value=&quot;293&quot;/&gt;&lt;/object&gt;&lt;object type=&quot;3&quot; unique_id=&quot;10212&quot;&gt;&lt;property id=&quot;20148&quot; value=&quot;5&quot;/&gt;&lt;property id=&quot;20300&quot; value=&quot;Slide 40 - &amp;quot;Humor&amp;quot;&quot;/&gt;&lt;property id=&quot;20307&quot; value=&quot;280&quot;/&gt;&lt;/object&gt;&lt;object type=&quot;3&quot; unique_id=&quot;10213&quot;&gt;&lt;property id=&quot;20148&quot; value=&quot;5&quot;/&gt;&lt;property id=&quot;20300&quot; value=&quot;Slide 41 - &amp;quot;The Presentation&amp;quot;&quot;/&gt;&lt;property id=&quot;20307&quot; value=&quot;303&quot;/&gt;&lt;/object&gt;&lt;object type=&quot;3&quot; unique_id=&quot;10214&quot;&gt;&lt;property id=&quot;20148&quot; value=&quot;5&quot;/&gt;&lt;property id=&quot;20300&quot; value=&quot;Slide 42 - &amp;quot;How Long?&amp;quot;&quot;/&gt;&lt;property id=&quot;20307&quot; value=&quot;300&quot;/&gt;&lt;/object&gt;&lt;object type=&quot;3&quot; unique_id=&quot;10215&quot;&gt;&lt;property id=&quot;20148&quot; value=&quot;5&quot;/&gt;&lt;property id=&quot;20300&quot; value=&quot;Slide 43 - &amp;quot;Practice Talks&amp;quot;&quot;/&gt;&lt;property id=&quot;20307&quot; value=&quot;273&quot;/&gt;&lt;/object&gt;&lt;object type=&quot;3&quot; unique_id=&quot;10216&quot;&gt;&lt;property id=&quot;20148&quot; value=&quot;5&quot;/&gt;&lt;property id=&quot;20300&quot; value=&quot;Slide 44 - &amp;quot;Pointers for Pointers&amp;quot;&quot;/&gt;&lt;property id=&quot;20307&quot; value=&quot;301&quot;/&gt;&lt;/object&gt;&lt;object type=&quot;3&quot; unique_id=&quot;10217&quot;&gt;&lt;property id=&quot;20148&quot; value=&quot;5&quot;/&gt;&lt;property id=&quot;20300&quot; value=&quot;Slide 45 - &amp;quot;The Room&amp;quot;&quot;/&gt;&lt;property id=&quot;20307&quot; value=&quot;260&quot;/&gt;&lt;/object&gt;&lt;object type=&quot;3&quot; unique_id=&quot;10218&quot;&gt;&lt;property id=&quot;20148&quot; value=&quot;5&quot;/&gt;&lt;property id=&quot;20300&quot; value=&quot;Slide 46 - &amp;quot;Presenting&amp;quot;&quot;/&gt;&lt;property id=&quot;20307&quot; value=&quot;278&quot;/&gt;&lt;/object&gt;&lt;object type=&quot;3&quot; unique_id=&quot;10219&quot;&gt;&lt;property id=&quot;20148&quot; value=&quot;5&quot;/&gt;&lt;property id=&quot;20300&quot; value=&quot;Slide 49 - &amp;quot;The Conclusions Slide&amp;quot;&quot;/&gt;&lt;property id=&quot;20307&quot; value=&quot;270&quot;/&gt;&lt;/object&gt;&lt;object type=&quot;3&quot; unique_id=&quot;10221&quot;&gt;&lt;property id=&quot;20148&quot; value=&quot;5&quot;/&gt;&lt;property id=&quot;20300&quot; value=&quot;Slide 50 - &amp;quot;Q and A:  Managing Ignorance&amp;quot;&quot;/&gt;&lt;property id=&quot;20307&quot; value=&quot;316&quot;/&gt;&lt;/object&gt;&lt;object type=&quot;3&quot; unique_id=&quot;10222&quot;&gt;&lt;property id=&quot;20148&quot; value=&quot;5&quot;/&gt;&lt;property id=&quot;20300&quot; value=&quot;Slide 51 - &amp;quot;Acknowledgments and Ending&amp;quot;&quot;/&gt;&lt;property id=&quot;20307&quot; value=&quot;264&quot;/&gt;&lt;/object&gt;&lt;object type=&quot;3&quot; unique_id=&quot;10447&quot;&gt;&lt;property id=&quot;20148&quot; value=&quot;5&quot;/&gt;&lt;property id=&quot;20300&quot; value=&quot;Slide 47 - &amp;quot;Attitude&amp;quot;&quot;/&gt;&lt;property id=&quot;20307&quot; value=&quot;331&quot;/&gt;&lt;/object&gt;&lt;object type=&quot;3&quot; unique_id=&quot;16066&quot;&gt;&lt;property id=&quot;20148&quot; value=&quot;5&quot;/&gt;&lt;property id=&quot;20300&quot; value=&quot;Slide 20 - &amp;quot;Backgrounds&amp;quot;&quot;/&gt;&lt;property id=&quot;20307&quot; value=&quot;333&quot;/&gt;&lt;/object&gt;&lt;object type=&quot;3&quot; unique_id=&quot;16067&quot;&gt;&lt;property id=&quot;20148&quot; value=&quot;5&quot;/&gt;&lt;property id=&quot;20300&quot; value=&quot;Slide 48 - &amp;quot;Coming to Conclusions:  Knowledge&amp;quot;&quot;/&gt;&lt;property id=&quot;20307&quot; value=&quot;3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Iemblem.white background">
  <a:themeElements>
    <a:clrScheme name="UIemblem.white background 1">
      <a:dk1>
        <a:srgbClr val="000000"/>
      </a:dk1>
      <a:lt1>
        <a:srgbClr val="FFFFFF"/>
      </a:lt1>
      <a:dk2>
        <a:srgbClr val="0000CC"/>
      </a:dk2>
      <a:lt2>
        <a:srgbClr val="1C1C1C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00CC00"/>
      </a:hlink>
      <a:folHlink>
        <a:srgbClr val="FF9900"/>
      </a:folHlink>
    </a:clrScheme>
    <a:fontScheme name="UIemblem.whit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emblem.white background 1">
        <a:dk1>
          <a:srgbClr val="000000"/>
        </a:dk1>
        <a:lt1>
          <a:srgbClr val="FFFFFF"/>
        </a:lt1>
        <a:dk2>
          <a:srgbClr val="0000CC"/>
        </a:dk2>
        <a:lt2>
          <a:srgbClr val="1C1C1C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00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Settings\KSS\Application Data\Microsoft\Templates\UIemblem.white background.pot</Template>
  <TotalTime>7757</TotalTime>
  <Words>975</Words>
  <Application>Microsoft Office PowerPoint</Application>
  <PresentationFormat>Overhead</PresentationFormat>
  <Paragraphs>330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굴림</vt:lpstr>
      <vt:lpstr>Albertus Extra Bold</vt:lpstr>
      <vt:lpstr>Antique Olive CompactPS</vt:lpstr>
      <vt:lpstr>Apple Chancery</vt:lpstr>
      <vt:lpstr>Arial</vt:lpstr>
      <vt:lpstr>Arial Black</vt:lpstr>
      <vt:lpstr>Arial Narrow</vt:lpstr>
      <vt:lpstr>Calibri</vt:lpstr>
      <vt:lpstr>Cambria</vt:lpstr>
      <vt:lpstr>Clarendon</vt:lpstr>
      <vt:lpstr>Comic Sans MS</vt:lpstr>
      <vt:lpstr>Impact</vt:lpstr>
      <vt:lpstr>Monotype Corsiva</vt:lpstr>
      <vt:lpstr>Symbol</vt:lpstr>
      <vt:lpstr>Tahoma</vt:lpstr>
      <vt:lpstr>Times</vt:lpstr>
      <vt:lpstr>Times New Roman</vt:lpstr>
      <vt:lpstr>Wingdings</vt:lpstr>
      <vt:lpstr>UIemblem.white background</vt:lpstr>
      <vt:lpstr>The 35th Annual Seminar on Seminars  Professor Kenneth S. Suslick  School of Chemical Sciences University of Illinois at Urbana-Champaign  www.scs.uiuc.edu/suslick/seminaronseminars.html</vt:lpstr>
      <vt:lpstr>Use and Redistribution Restrictions</vt:lpstr>
      <vt:lpstr>Caveats</vt:lpstr>
      <vt:lpstr>Coping and Managing</vt:lpstr>
      <vt:lpstr>Stress Need Not Be Your Enemy: TANSTAFL</vt:lpstr>
      <vt:lpstr>Managing Time</vt:lpstr>
      <vt:lpstr>Starting and Stopping</vt:lpstr>
      <vt:lpstr>Planning and Organization</vt:lpstr>
      <vt:lpstr>Planning the Talk for Your AUDIENCE</vt:lpstr>
      <vt:lpstr>Planning the Organization of the Talk</vt:lpstr>
      <vt:lpstr>Outlining the Plan</vt:lpstr>
      <vt:lpstr>Title and Introduction</vt:lpstr>
      <vt:lpstr>How Many Slides?</vt:lpstr>
      <vt:lpstr>Who and What Are Slides For?</vt:lpstr>
      <vt:lpstr>KIS:  Keep It Simple!</vt:lpstr>
      <vt:lpstr>Slide Format</vt:lpstr>
      <vt:lpstr>General Format</vt:lpstr>
      <vt:lpstr>Font Format:  Titles 32 pt. Arial Bold Or 36 pt., but be consistent.</vt:lpstr>
      <vt:lpstr>Keywords</vt:lpstr>
      <vt:lpstr>Line, Paragraph Format</vt:lpstr>
      <vt:lpstr>Backgrounds</vt:lpstr>
      <vt:lpstr>Kill Bill, part 1: Microsoft Defaults</vt:lpstr>
      <vt:lpstr>Kill Bill, part 2:  Graphics Overkill</vt:lpstr>
      <vt:lpstr>Color</vt:lpstr>
      <vt:lpstr>Chemistry in the 21st Century</vt:lpstr>
      <vt:lpstr>Chemistry in the 21st Century</vt:lpstr>
      <vt:lpstr>Suslick’s Rule of Fist</vt:lpstr>
      <vt:lpstr>Type of Slides</vt:lpstr>
      <vt:lpstr>Type of Graphs and Tables</vt:lpstr>
      <vt:lpstr>Format of Graphs</vt:lpstr>
      <vt:lpstr>PowerPoint Presentation</vt:lpstr>
      <vt:lpstr>PowerPoint Presentation</vt:lpstr>
      <vt:lpstr>Slide Content</vt:lpstr>
      <vt:lpstr>Spectra &amp; Raw Data</vt:lpstr>
      <vt:lpstr>Jargon &amp; Abbreviations</vt:lpstr>
      <vt:lpstr>Equations</vt:lpstr>
      <vt:lpstr>References</vt:lpstr>
      <vt:lpstr>Humor</vt:lpstr>
      <vt:lpstr>Humoresque</vt:lpstr>
      <vt:lpstr>Humor</vt:lpstr>
      <vt:lpstr>The Presentation</vt:lpstr>
      <vt:lpstr>How Long?</vt:lpstr>
      <vt:lpstr>Practice Talks</vt:lpstr>
      <vt:lpstr>Pointers for Pointers</vt:lpstr>
      <vt:lpstr>The Room</vt:lpstr>
      <vt:lpstr>Presenting</vt:lpstr>
      <vt:lpstr>Attitude</vt:lpstr>
      <vt:lpstr>Coming to Conclusions:  Knowledge</vt:lpstr>
      <vt:lpstr>The Conclusions Slide</vt:lpstr>
      <vt:lpstr>Q and A:  Managing Ignorance</vt:lpstr>
      <vt:lpstr>Acknowledgments and 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Suslick’s "How To Give A Seminar"</dc:title>
  <dc:creator>Kenneth S. Suslick</dc:creator>
  <cp:lastModifiedBy>Mike</cp:lastModifiedBy>
  <cp:revision>157</cp:revision>
  <dcterms:created xsi:type="dcterms:W3CDTF">2000-07-25T20:10:13Z</dcterms:created>
  <dcterms:modified xsi:type="dcterms:W3CDTF">2016-08-18T22:03:09Z</dcterms:modified>
</cp:coreProperties>
</file>